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91" r:id="rId3"/>
    <p:sldId id="363" r:id="rId4"/>
    <p:sldId id="387" r:id="rId5"/>
    <p:sldId id="372" r:id="rId6"/>
    <p:sldId id="388" r:id="rId7"/>
    <p:sldId id="319" r:id="rId8"/>
    <p:sldId id="367" r:id="rId9"/>
    <p:sldId id="359" r:id="rId10"/>
    <p:sldId id="360" r:id="rId11"/>
    <p:sldId id="368" r:id="rId12"/>
    <p:sldId id="356" r:id="rId13"/>
    <p:sldId id="362" r:id="rId14"/>
    <p:sldId id="365" r:id="rId15"/>
    <p:sldId id="366" r:id="rId16"/>
    <p:sldId id="373" r:id="rId17"/>
    <p:sldId id="374" r:id="rId18"/>
    <p:sldId id="375" r:id="rId19"/>
    <p:sldId id="384" r:id="rId20"/>
    <p:sldId id="376" r:id="rId21"/>
    <p:sldId id="377" r:id="rId22"/>
    <p:sldId id="378" r:id="rId23"/>
    <p:sldId id="379" r:id="rId24"/>
    <p:sldId id="389" r:id="rId25"/>
    <p:sldId id="380" r:id="rId26"/>
    <p:sldId id="386" r:id="rId27"/>
    <p:sldId id="385" r:id="rId28"/>
    <p:sldId id="382" r:id="rId29"/>
    <p:sldId id="383" r:id="rId30"/>
    <p:sldId id="335" r:id="rId31"/>
  </p:sldIdLst>
  <p:sldSz cx="9144000" cy="6858000" type="screen4x3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25"/>
    <a:srgbClr val="F2F2F2"/>
    <a:srgbClr val="FF9F5D"/>
    <a:srgbClr val="EB641B"/>
    <a:srgbClr val="FF6602"/>
    <a:srgbClr val="006B73"/>
    <a:srgbClr val="4D63AD"/>
    <a:srgbClr val="0156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1" autoAdjust="0"/>
    <p:restoredTop sz="94462" autoAdjust="0"/>
  </p:normalViewPr>
  <p:slideViewPr>
    <p:cSldViewPr>
      <p:cViewPr>
        <p:scale>
          <a:sx n="106" d="100"/>
          <a:sy n="106" d="100"/>
        </p:scale>
        <p:origin x="-1736" y="-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GSOLFIC1-27\Commun\Groupe\Interne\Espace-Practices\Practice%20RMS\00%20-%20D&#233;v%20RMS\Benchmark%20ISAM\Graphiques%20ISA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'Taux de participation'!$B$14</c:f>
              <c:strCache>
                <c:ptCount val="1"/>
                <c:pt idx="0">
                  <c:v>Taux de participation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</c:dPt>
          <c:cat>
            <c:strRef>
              <c:f>'Taux de participation'!$A$15:$A$17</c:f>
              <c:strCache>
                <c:ptCount val="3"/>
                <c:pt idx="0">
                  <c:v>&gt; 75%</c:v>
                </c:pt>
                <c:pt idx="1">
                  <c:v>entre 50% et 75%</c:v>
                </c:pt>
                <c:pt idx="2">
                  <c:v>&lt; 50%</c:v>
                </c:pt>
              </c:strCache>
            </c:strRef>
          </c:cat>
          <c:val>
            <c:numRef>
              <c:f>'Taux de participation'!$B$15:$B$17</c:f>
              <c:numCache>
                <c:formatCode>General</c:formatCode>
                <c:ptCount val="3"/>
                <c:pt idx="0">
                  <c:v>2.0</c:v>
                </c:pt>
                <c:pt idx="1">
                  <c:v>2.0</c:v>
                </c:pt>
                <c:pt idx="2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7CA90F-6971-804F-A96B-8C88181384D4}" type="datetime1">
              <a:rPr lang="fr-FR"/>
              <a:pPr/>
              <a:t>04/04/16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4813" cy="493713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5AD07A-2759-EF40-8938-C9116EDDD29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494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5571" tIns="47786" rIns="95571" bIns="47786" anchor="t" anchorCtr="0" compatLnSpc="1"/>
          <a:lstStyle>
            <a:lvl1pPr marL="0" marR="0" lvl="0" indent="0" algn="l" defTabSz="9557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30314993-C5BC-9741-92FA-1D391FC228AF}" type="datetime1">
              <a:rPr lang="en-US"/>
              <a:pPr/>
              <a:t>04/04/16</a:t>
            </a:fld>
            <a:endParaRPr lang="fr-FR"/>
          </a:p>
        </p:txBody>
      </p:sp>
      <p:sp>
        <p:nvSpPr>
          <p:cNvPr id="17412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" name="Espace réservé des commentaires 4"/>
          <p:cNvSpPr txBox="1"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9378950"/>
            <a:ext cx="2944813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5571" tIns="47786" rIns="95571" bIns="47786" anchor="b" anchorCtr="0" compatLnSpc="1"/>
          <a:lstStyle>
            <a:lvl1pPr marL="0" marR="0" lvl="0" indent="0" algn="l" defTabSz="9557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49C8801F-C0B4-DE40-A7C8-B59704BA7A8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450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  <a:ea typeface="ＭＳ Ｐゴシック" charset="0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  <a:ea typeface="ＭＳ Ｐゴシック" charset="0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  <a:ea typeface="ＭＳ Ｐゴシック" charset="0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  <a:ea typeface="ＭＳ Ｐゴシック" charset="0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fr-FR" sz="1200" kern="1200">
        <a:solidFill>
          <a:srgbClr val="000000"/>
        </a:solidFill>
        <a:latin typeface="Calibri"/>
        <a:ea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36" name="Espace réservé du numéro de diapositive 3"/>
          <p:cNvSpPr txBox="1">
            <a:spLocks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71" tIns="47786" rIns="95571" bIns="47786" anchor="b"/>
          <a:lstStyle>
            <a:lvl1pPr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B0F4CC6A-2A3E-A146-A6EB-E3823F513BFC}" type="slidenum">
              <a:rPr lang="fr-FR" sz="1300"/>
              <a:pPr algn="r"/>
              <a:t>1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65860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11319-15F1-E848-8F6E-4D955C9EE20E}" type="datetime1">
              <a:rPr lang="en-US"/>
              <a:pPr/>
              <a:t>04/04/16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4CFB8-7B67-8A43-AB95-C477553048F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874255"/>
      </p:ext>
    </p:extLst>
  </p:cSld>
  <p:clrMapOvr>
    <a:masterClrMapping/>
  </p:clrMapOvr>
  <p:transition xmlns:p14="http://schemas.microsoft.com/office/powerpoint/2010/main"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6D8D9-20D9-BA49-8A47-8CCD0C979BF0}" type="datetime1">
              <a:rPr lang="en-US"/>
              <a:pPr/>
              <a:t>04/04/16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03BF2-320C-C649-8B58-1C30BD40E00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833774"/>
      </p:ext>
    </p:extLst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E1471-5EEF-AC4F-B702-A2C556949752}" type="datetime1">
              <a:rPr lang="en-US"/>
              <a:pPr/>
              <a:t>04/04/16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8C823-2E33-454D-9944-7EDB831942F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689483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14565-BA2F-1A40-8F96-80D132A8E5BE}" type="datetime1">
              <a:rPr lang="en-US"/>
              <a:pPr/>
              <a:t>04/04/16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145B0-0AAE-4A42-AAF8-E3A88718497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973862"/>
      </p:ext>
    </p:extLst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2BD2D-6190-2549-A76A-84F4FD99B32D}" type="datetime1">
              <a:rPr lang="en-US"/>
              <a:pPr/>
              <a:t>04/04/16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F721B-78E7-E542-BA5A-CC88D577144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515384"/>
      </p:ext>
    </p:extLst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5871A-D64F-7845-A1EB-75F5171CABF2}" type="datetime1">
              <a:rPr lang="en-US"/>
              <a:pPr/>
              <a:t>04/04/16</a:t>
            </a:fld>
            <a:endParaRPr lang="fr-FR"/>
          </a:p>
        </p:txBody>
      </p:sp>
      <p:sp>
        <p:nvSpPr>
          <p:cNvPr id="6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78956-A0A0-0146-A0AA-E0BCD960803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400571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FB82C-DC5B-AB4D-86A4-D2B6CA35096F}" type="datetime1">
              <a:rPr lang="en-US"/>
              <a:pPr/>
              <a:t>04/04/16</a:t>
            </a:fld>
            <a:endParaRPr lang="fr-FR"/>
          </a:p>
        </p:txBody>
      </p:sp>
      <p:sp>
        <p:nvSpPr>
          <p:cNvPr id="8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479DA-33B8-2849-A9B1-CBC1D8EDD93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659565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B1A3D-B892-9A4E-8A86-A11F5814AAC2}" type="datetime1">
              <a:rPr lang="en-US"/>
              <a:pPr/>
              <a:t>04/04/16</a:t>
            </a:fld>
            <a:endParaRPr lang="fr-FR"/>
          </a:p>
        </p:txBody>
      </p:sp>
      <p:sp>
        <p:nvSpPr>
          <p:cNvPr id="4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E9477-04F3-EC46-810E-54082FCAB87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201330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9F4FA-F3EA-7C4B-BC76-4C88C08B2DEF}" type="datetime1">
              <a:rPr lang="en-US"/>
              <a:pPr/>
              <a:t>04/04/16</a:t>
            </a:fld>
            <a:endParaRPr lang="fr-FR"/>
          </a:p>
        </p:txBody>
      </p:sp>
      <p:sp>
        <p:nvSpPr>
          <p:cNvPr id="3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1B09B-CB21-494F-9595-E768B6CE50E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476416"/>
      </p:ext>
    </p:extLst>
  </p:cSld>
  <p:clrMapOvr>
    <a:masterClrMapping/>
  </p:clrMapOvr>
  <p:transition xmlns:p14="http://schemas.microsoft.com/office/powerpoint/2010/main"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B6B39-BD93-1345-BF8C-90E9454FBC7E}" type="datetime1">
              <a:rPr lang="en-US"/>
              <a:pPr/>
              <a:t>04/04/16</a:t>
            </a:fld>
            <a:endParaRPr lang="fr-FR"/>
          </a:p>
        </p:txBody>
      </p:sp>
      <p:sp>
        <p:nvSpPr>
          <p:cNvPr id="6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B6681-5F46-E549-AA61-A0F569D037F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779528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75918-D578-8F47-8D73-71CD122CFA61}" type="datetime1">
              <a:rPr lang="en-US"/>
              <a:pPr/>
              <a:t>04/04/16</a:t>
            </a:fld>
            <a:endParaRPr lang="fr-FR"/>
          </a:p>
        </p:txBody>
      </p:sp>
      <p:sp>
        <p:nvSpPr>
          <p:cNvPr id="6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4FC87-A8DD-134D-8FC3-E1043CCC374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733269"/>
      </p:ext>
    </p:extLst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7" name="Espace réservé du texte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4DB8F8C2-04CB-9441-A7DA-79920DD46914}" type="datetime1">
              <a:rPr lang="en-US"/>
              <a:pPr/>
              <a:t>04/04/16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B80AE0E2-26E9-0541-A803-11AAF43FBDA3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sz="4400" kern="1200">
          <a:solidFill>
            <a:srgbClr val="000000"/>
          </a:solidFill>
          <a:latin typeface="Calibri"/>
          <a:ea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ＭＳ Ｐゴシック" charset="0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fr-FR" sz="3200" kern="1200">
          <a:solidFill>
            <a:srgbClr val="000000"/>
          </a:solidFill>
          <a:latin typeface="Calibri"/>
          <a:ea typeface="ＭＳ Ｐゴシック" charset="0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fr-FR" sz="2800" kern="1200">
          <a:solidFill>
            <a:srgbClr val="000000"/>
          </a:solidFill>
          <a:latin typeface="Calibri"/>
          <a:ea typeface="ＭＳ Ｐゴシック" charset="0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fr-FR" sz="2400" kern="1200">
          <a:solidFill>
            <a:srgbClr val="000000"/>
          </a:solidFill>
          <a:latin typeface="Calibri"/>
          <a:ea typeface="ＭＳ Ｐゴシック" charset="0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fr-FR" sz="2000" kern="1200">
          <a:solidFill>
            <a:srgbClr val="000000"/>
          </a:solidFill>
          <a:latin typeface="Calibri"/>
          <a:ea typeface="ＭＳ Ｐゴシック" charset="0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fr-FR" sz="2000" kern="1200">
          <a:solidFill>
            <a:srgbClr val="000000"/>
          </a:solidFill>
          <a:latin typeface="Calibri"/>
          <a:ea typeface="ＭＳ Ｐゴシック" charset="0"/>
        </a:defRPr>
      </a:lvl5pPr>
      <a:lvl6pPr marL="2514600" indent="-228600" algn="l" rtl="0" eaLnBrk="0" fontAlgn="base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lang="fr-FR" sz="2000" kern="1200">
          <a:solidFill>
            <a:srgbClr val="000000"/>
          </a:solidFill>
          <a:latin typeface="Calibri"/>
        </a:defRPr>
      </a:lvl6pPr>
      <a:lvl7pPr marL="2971800" indent="-228600" algn="l" rtl="0" eaLnBrk="0" fontAlgn="base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lang="fr-FR" sz="2000" kern="1200">
          <a:solidFill>
            <a:srgbClr val="000000"/>
          </a:solidFill>
          <a:latin typeface="Calibri"/>
        </a:defRPr>
      </a:lvl7pPr>
      <a:lvl8pPr marL="3429000" indent="-228600" algn="l" rtl="0" eaLnBrk="0" fontAlgn="base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lang="fr-FR" sz="2000" kern="1200">
          <a:solidFill>
            <a:srgbClr val="000000"/>
          </a:solidFill>
          <a:latin typeface="Calibri"/>
        </a:defRPr>
      </a:lvl8pPr>
      <a:lvl9pPr marL="3886200" indent="-228600" algn="l" rtl="0" eaLnBrk="0" fontAlgn="base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lang="fr-FR" sz="2000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14.xml"/><Relationship Id="rId5" Type="http://schemas.openxmlformats.org/officeDocument/2006/relationships/slide" Target="slide13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14.xml"/><Relationship Id="rId5" Type="http://schemas.openxmlformats.org/officeDocument/2006/relationships/slide" Target="slide13.xml"/><Relationship Id="rId6" Type="http://schemas.openxmlformats.org/officeDocument/2006/relationships/image" Target="../media/image1.png"/><Relationship Id="rId7" Type="http://schemas.openxmlformats.org/officeDocument/2006/relationships/image" Target="../media/image8.png"/><Relationship Id="rId8" Type="http://schemas.microsoft.com/office/2007/relationships/hdphoto" Target="../media/hdphoto1.wdp"/><Relationship Id="rId9" Type="http://schemas.openxmlformats.org/officeDocument/2006/relationships/image" Target="../media/image9.png"/><Relationship Id="rId1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slide" Target="slide12.xml"/><Relationship Id="rId5" Type="http://schemas.openxmlformats.org/officeDocument/2006/relationships/slide" Target="slide30.xml"/><Relationship Id="rId6" Type="http://schemas.openxmlformats.org/officeDocument/2006/relationships/slide" Target="slide10.xml"/><Relationship Id="rId7" Type="http://schemas.openxmlformats.org/officeDocument/2006/relationships/chart" Target="../charts/chart1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slide" Target="slide12.xml"/><Relationship Id="rId5" Type="http://schemas.openxmlformats.org/officeDocument/2006/relationships/slide" Target="slide30.xml"/><Relationship Id="rId6" Type="http://schemas.openxmlformats.org/officeDocument/2006/relationships/slide" Target="slide10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10.xml"/><Relationship Id="rId5" Type="http://schemas.openxmlformats.org/officeDocument/2006/relationships/slide" Target="slide7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10.xml"/><Relationship Id="rId5" Type="http://schemas.openxmlformats.org/officeDocument/2006/relationships/slide" Target="slide7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10.xml"/><Relationship Id="rId5" Type="http://schemas.openxmlformats.org/officeDocument/2006/relationships/slide" Target="slide7.xml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10.xml"/><Relationship Id="rId5" Type="http://schemas.openxmlformats.org/officeDocument/2006/relationships/slide" Target="slide7.xml"/><Relationship Id="rId6" Type="http://schemas.openxmlformats.org/officeDocument/2006/relationships/image" Target="../media/image13.jp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10.xml"/><Relationship Id="rId5" Type="http://schemas.openxmlformats.org/officeDocument/2006/relationships/slide" Target="slide7.xml"/><Relationship Id="rId6" Type="http://schemas.openxmlformats.org/officeDocument/2006/relationships/image" Target="../media/image14.jp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10.xml"/><Relationship Id="rId5" Type="http://schemas.openxmlformats.org/officeDocument/2006/relationships/slide" Target="slide7.xml"/><Relationship Id="rId6" Type="http://schemas.openxmlformats.org/officeDocument/2006/relationships/image" Target="../media/image15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0.xml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10.xml"/><Relationship Id="rId5" Type="http://schemas.openxmlformats.org/officeDocument/2006/relationships/slide" Target="slide7.xml"/><Relationship Id="rId6" Type="http://schemas.openxmlformats.org/officeDocument/2006/relationships/image" Target="../media/image16.jp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10.xml"/><Relationship Id="rId5" Type="http://schemas.openxmlformats.org/officeDocument/2006/relationships/slide" Target="slide7.xml"/><Relationship Id="rId6" Type="http://schemas.openxmlformats.org/officeDocument/2006/relationships/image" Target="../media/image17.jp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10.xml"/><Relationship Id="rId5" Type="http://schemas.openxmlformats.org/officeDocument/2006/relationships/slide" Target="slide7.xml"/><Relationship Id="rId6" Type="http://schemas.openxmlformats.org/officeDocument/2006/relationships/image" Target="../media/image18.jp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10.xml"/><Relationship Id="rId5" Type="http://schemas.openxmlformats.org/officeDocument/2006/relationships/slide" Target="slide7.xml"/><Relationship Id="rId6" Type="http://schemas.openxmlformats.org/officeDocument/2006/relationships/image" Target="../media/image2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10.xml"/><Relationship Id="rId5" Type="http://schemas.openxmlformats.org/officeDocument/2006/relationships/slide" Target="slide7.xml"/><Relationship Id="rId6" Type="http://schemas.openxmlformats.org/officeDocument/2006/relationships/image" Target="../media/image21.JP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10.xml"/><Relationship Id="rId5" Type="http://schemas.openxmlformats.org/officeDocument/2006/relationships/slide" Target="slide7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10.xml"/><Relationship Id="rId5" Type="http://schemas.openxmlformats.org/officeDocument/2006/relationships/slide" Target="slide7.xml"/><Relationship Id="rId6" Type="http://schemas.openxmlformats.org/officeDocument/2006/relationships/image" Target="../media/image22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10.xml"/><Relationship Id="rId5" Type="http://schemas.openxmlformats.org/officeDocument/2006/relationships/slide" Target="slide7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10.xml"/><Relationship Id="rId5" Type="http://schemas.openxmlformats.org/officeDocument/2006/relationships/slide" Target="slide7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10.xml"/><Relationship Id="rId5" Type="http://schemas.openxmlformats.org/officeDocument/2006/relationships/slide" Target="slide7.xml"/><Relationship Id="rId6" Type="http://schemas.openxmlformats.org/officeDocument/2006/relationships/image" Target="../media/image23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0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slide" Target="slide30.xml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hyperlink" Target="http://www.linkedin.com/company/1842360/1674303/product?trk=NUS_CMPY_FOL-pdctd" TargetMode="External"/><Relationship Id="rId4" Type="http://schemas.openxmlformats.org/officeDocument/2006/relationships/image" Target="../media/image24.png"/><Relationship Id="rId5" Type="http://schemas.openxmlformats.org/officeDocument/2006/relationships/hyperlink" Target="https://twitter.com/rapidawareness1" TargetMode="External"/><Relationship Id="rId6" Type="http://schemas.openxmlformats.org/officeDocument/2006/relationships/image" Target="../media/image25.png"/><Relationship Id="rId7" Type="http://schemas.openxmlformats.org/officeDocument/2006/relationships/hyperlink" Target="mailto:contact@conscio-technologies.com" TargetMode="External"/><Relationship Id="rId8" Type="http://schemas.openxmlformats.org/officeDocument/2006/relationships/slide" Target="slide10.xml"/><Relationship Id="rId9" Type="http://schemas.openxmlformats.org/officeDocument/2006/relationships/slide" Target="slide12.xml"/><Relationship Id="rId10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0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0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0.xml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10.xml"/><Relationship Id="rId5" Type="http://schemas.openxmlformats.org/officeDocument/2006/relationships/slide" Target="slide7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10.xml"/><Relationship Id="rId5" Type="http://schemas.openxmlformats.org/officeDocument/2006/relationships/slide" Target="slide7.xml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14.xml"/><Relationship Id="rId5" Type="http://schemas.openxmlformats.org/officeDocument/2006/relationships/slide" Target="slide13.xml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27"/>
          <p:cNvSpPr/>
          <p:nvPr/>
        </p:nvSpPr>
        <p:spPr>
          <a:xfrm>
            <a:off x="-15875" y="3284538"/>
            <a:ext cx="9159875" cy="3573462"/>
          </a:xfrm>
          <a:prstGeom prst="rect">
            <a:avLst/>
          </a:prstGeom>
          <a:solidFill>
            <a:srgbClr val="FF7802"/>
          </a:solidFill>
          <a:ln>
            <a:noFill/>
            <a:prstDash val="solid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000" b="1" kern="0" cap="all">
              <a:solidFill>
                <a:srgbClr val="0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107504" y="4941987"/>
            <a:ext cx="8928100" cy="50323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0" bIns="0" anchor="ctr"/>
          <a:lstStyle/>
          <a:p>
            <a:pPr algn="ctr" defTabSz="80169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kern="0" spc="3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Sensibilisation</a:t>
            </a:r>
            <a:r>
              <a:rPr lang="en-US" sz="3600" b="1" kern="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kern="0" spc="3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</a:t>
            </a:r>
            <a:r>
              <a:rPr lang="en-US" sz="3600" b="1" kern="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sz="3600" b="1" kern="0" spc="3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sécurité</a:t>
            </a:r>
            <a:r>
              <a:rPr lang="en-US" sz="3600" b="1" kern="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3600" b="1" kern="0" spc="3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l’information</a:t>
            </a:r>
            <a:endParaRPr lang="en-US" sz="3600" b="1" kern="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80169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kern="0" spc="3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80169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 spc="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Où en sont les entreprises françaises ?</a:t>
            </a:r>
          </a:p>
          <a:p>
            <a:pPr algn="ctr" defTabSz="80169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 spc="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Benchmark 2015</a:t>
            </a:r>
          </a:p>
          <a:p>
            <a:pPr algn="ctr" defTabSz="80169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kern="0" spc="3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80169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 spc="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GS </a:t>
            </a:r>
            <a:r>
              <a:rPr lang="fr-FR" sz="2800" kern="0" spc="3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Days</a:t>
            </a:r>
            <a:r>
              <a:rPr lang="fr-FR" sz="2800" kern="0" spc="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7 avril 2016</a:t>
            </a:r>
            <a:endParaRPr lang="fr-FR" sz="2800" kern="0" spc="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21185" r="11932" b="31117"/>
          <a:stretch>
            <a:fillRect/>
          </a:stretch>
        </p:blipFill>
        <p:spPr bwMode="auto">
          <a:xfrm>
            <a:off x="5377384" y="260648"/>
            <a:ext cx="3672408" cy="78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rId3" action="ppaction://hlinksldjump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15875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518329" y="836712"/>
            <a:ext cx="770485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r-FR" sz="2800" b="1" kern="0" dirty="0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</a:t>
            </a:r>
            <a:r>
              <a:rPr lang="fr-FR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QCM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4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4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4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4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pic>
        <p:nvPicPr>
          <p:cNvPr id="54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21185" r="11932" b="31117"/>
          <a:stretch>
            <a:fillRect/>
          </a:stretch>
        </p:blipFill>
        <p:spPr bwMode="auto">
          <a:xfrm>
            <a:off x="5868144" y="0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6941849" y="4851846"/>
            <a:ext cx="1620424" cy="3773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5F5F5F"/>
              </a:buClr>
              <a:defRPr/>
            </a:pPr>
            <a:r>
              <a:rPr lang="fr-FR" sz="1200" dirty="0" smtClean="0">
                <a:solidFill>
                  <a:schemeClr val="tx1"/>
                </a:solidFill>
                <a:latin typeface="TradeGothic" pitchFamily="34" charset="0"/>
              </a:rPr>
              <a:t>SENSIBILITE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990440" y="5373216"/>
            <a:ext cx="1614008" cy="302356"/>
          </a:xfrm>
          <a:prstGeom prst="rect">
            <a:avLst/>
          </a:prstGeom>
          <a:solidFill>
            <a:schemeClr val="accent6">
              <a:lumMod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smtClean="0">
                <a:solidFill>
                  <a:schemeClr val="tx1"/>
                </a:solidFill>
                <a:latin typeface="TradeGothic" pitchFamily="34" charset="0"/>
              </a:rPr>
              <a:t>CONNAISSANCE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948265" y="2600672"/>
            <a:ext cx="1623352" cy="468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5F5F5F"/>
              </a:buClr>
              <a:defRPr/>
            </a:pPr>
            <a:r>
              <a:rPr lang="fr-FR" sz="1200" dirty="0" smtClean="0">
                <a:solidFill>
                  <a:schemeClr val="tx1"/>
                </a:solidFill>
                <a:latin typeface="TradeGothic" pitchFamily="34" charset="0"/>
              </a:rPr>
              <a:t>COMPORTEMENT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251520" y="1881064"/>
            <a:ext cx="6552728" cy="2124000"/>
          </a:xfrm>
          <a:prstGeom prst="round2DiagRect">
            <a:avLst>
              <a:gd name="adj1" fmla="val 16667"/>
              <a:gd name="adj2" fmla="val 16994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fr-FR" altLang="fr-FR" sz="1200" b="1" dirty="0" smtClean="0">
                <a:latin typeface="Century Gothic" panose="020B0502020202020204" pitchFamily="34" charset="0"/>
              </a:rPr>
              <a:t>Vous êtes amené à travailler dans un immeuble à contrôle d'accès par badge. Une personne arrive avec les bras chargés et vous demande de lui ouvrir la porte. </a:t>
            </a:r>
          </a:p>
          <a:p>
            <a:r>
              <a:rPr lang="fr-FR" altLang="fr-FR" sz="1200" b="1" dirty="0" smtClean="0">
                <a:latin typeface="Century Gothic" panose="020B0502020202020204" pitchFamily="34" charset="0"/>
              </a:rPr>
              <a:t>Que faites-vous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Century Gothic" panose="020B0502020202020204" pitchFamily="34" charset="0"/>
              </a:rPr>
              <a:t>Vous appelez un agent de sécurité afin que celui-ci vienne l’aider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Century Gothic" panose="020B0502020202020204" pitchFamily="34" charset="0"/>
              </a:rPr>
              <a:t>Vous lui indiquez l’agent d’accueil pour qu’il vérifie son identité et lui ouvre la porte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Century Gothic" panose="020B0502020202020204" pitchFamily="34" charset="0"/>
              </a:rPr>
              <a:t>Vous lui prenez les documents des bras afin qu’elle puisse sortir son badge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Century Gothic" panose="020B0502020202020204" pitchFamily="34" charset="0"/>
              </a:rPr>
              <a:t>Vous lui ouvrez immédiatement la porte, la pile de documents semble lourde</a:t>
            </a:r>
            <a:endParaRPr lang="fr-FR" sz="1200" dirty="0">
              <a:latin typeface="Century Gothic" panose="020B0502020202020204" pitchFamily="34" charset="0"/>
            </a:endParaRPr>
          </a:p>
        </p:txBody>
      </p:sp>
      <p:sp>
        <p:nvSpPr>
          <p:cNvPr id="65" name="Triangle isocèle 64"/>
          <p:cNvSpPr/>
          <p:nvPr/>
        </p:nvSpPr>
        <p:spPr>
          <a:xfrm rot="5400000">
            <a:off x="6546622" y="2750522"/>
            <a:ext cx="684312" cy="16906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251520" y="4346650"/>
            <a:ext cx="6552728" cy="2124000"/>
          </a:xfrm>
          <a:prstGeom prst="round2DiagRect">
            <a:avLst>
              <a:gd name="adj1" fmla="val 16667"/>
              <a:gd name="adj2" fmla="val 25491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fr-FR" altLang="fr-FR" sz="1200" b="1" dirty="0">
                <a:latin typeface="Century Gothic" panose="020B0502020202020204" pitchFamily="34" charset="0"/>
              </a:rPr>
              <a:t>Vous souhaitez envoyer un document par e-mail ou bien l'imprimer. </a:t>
            </a:r>
          </a:p>
          <a:p>
            <a:r>
              <a:rPr lang="fr-FR" altLang="fr-FR" sz="1200" b="1" dirty="0" smtClean="0">
                <a:latin typeface="Century Gothic" panose="020B0502020202020204" pitchFamily="34" charset="0"/>
              </a:rPr>
              <a:t>Comment </a:t>
            </a:r>
            <a:r>
              <a:rPr lang="fr-FR" altLang="fr-FR" sz="1200" b="1" dirty="0">
                <a:latin typeface="Century Gothic" panose="020B0502020202020204" pitchFamily="34" charset="0"/>
              </a:rPr>
              <a:t>traiter cette information au regard de sa </a:t>
            </a:r>
            <a:r>
              <a:rPr lang="fr-FR" altLang="fr-FR" sz="1200" b="1" dirty="0" smtClean="0">
                <a:latin typeface="Century Gothic" panose="020B0502020202020204" pitchFamily="34" charset="0"/>
              </a:rPr>
              <a:t>confidentialité</a:t>
            </a:r>
            <a:r>
              <a:rPr lang="fr-FR" altLang="fr-FR" sz="1200" b="1" dirty="0">
                <a:latin typeface="Century Gothic" panose="020B0502020202020204" pitchFamily="34" charset="0"/>
              </a:rPr>
              <a:t> </a:t>
            </a:r>
            <a:r>
              <a:rPr lang="fr-FR" altLang="fr-FR" sz="1200" b="1" dirty="0" smtClean="0">
                <a:latin typeface="Century Gothic" panose="020B0502020202020204" pitchFamily="34" charset="0"/>
              </a:rPr>
              <a:t>?</a:t>
            </a:r>
            <a:endParaRPr lang="fr-FR" altLang="fr-FR" sz="12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Century Gothic" panose="020B0502020202020204" pitchFamily="34" charset="0"/>
              </a:rPr>
              <a:t>Il y a bien une politique de classification mais elle est difficile à comprendre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Century Gothic" panose="020B0502020202020204" pitchFamily="34" charset="0"/>
              </a:rPr>
              <a:t>La politique de classification est claire et bien expliquée dans l’entreprise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Century Gothic" panose="020B0502020202020204" pitchFamily="34" charset="0"/>
              </a:rPr>
              <a:t>Pas besoin de se préoccuper de cela, il n’y a aucune information confidentielle dans l’entreprise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Century Gothic" panose="020B0502020202020204" pitchFamily="34" charset="0"/>
              </a:rPr>
              <a:t>Vous vous fiez à votre jugement, c’est à chacun de savoir ce qui est confidentiel ou non au regard du métier de l’entreprise</a:t>
            </a:r>
            <a:endParaRPr lang="fr-FR" sz="1200" dirty="0">
              <a:latin typeface="Century Gothic" panose="020B0502020202020204" pitchFamily="34" charset="0"/>
            </a:endParaRPr>
          </a:p>
        </p:txBody>
      </p:sp>
      <p:sp>
        <p:nvSpPr>
          <p:cNvPr id="67" name="Triangle isocèle 66"/>
          <p:cNvSpPr/>
          <p:nvPr/>
        </p:nvSpPr>
        <p:spPr>
          <a:xfrm rot="5400000">
            <a:off x="6520081" y="5244261"/>
            <a:ext cx="737394" cy="16906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/>
          <p:cNvSpPr txBox="1"/>
          <p:nvPr/>
        </p:nvSpPr>
        <p:spPr>
          <a:xfrm>
            <a:off x="7272085" y="509865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+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68545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rId3" action="ppaction://hlinksldjump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15875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445232" y="1112415"/>
            <a:ext cx="770485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r-FR" sz="28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Panel</a:t>
            </a:r>
          </a:p>
          <a:p>
            <a:pPr>
              <a:lnSpc>
                <a:spcPct val="120000"/>
              </a:lnSpc>
              <a:defRPr/>
            </a:pPr>
            <a:r>
              <a:rPr lang="fr-FR" sz="2800" kern="0" dirty="0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plus large étude menée en France</a:t>
            </a:r>
            <a:endParaRPr lang="fr-FR" sz="2800" kern="0" dirty="0">
              <a:solidFill>
                <a:srgbClr val="FF7D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4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4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4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4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pic>
        <p:nvPicPr>
          <p:cNvPr id="54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21185" r="11932" b="31117"/>
          <a:stretch>
            <a:fillRect/>
          </a:stretch>
        </p:blipFill>
        <p:spPr bwMode="auto">
          <a:xfrm>
            <a:off x="5868144" y="0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94" y="5255273"/>
            <a:ext cx="863834" cy="42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Imag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87" y="3024532"/>
            <a:ext cx="747034" cy="57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ZoneTexte 6"/>
          <p:cNvSpPr txBox="1">
            <a:spLocks noChangeArrowheads="1"/>
          </p:cNvSpPr>
          <p:nvPr/>
        </p:nvSpPr>
        <p:spPr bwMode="auto">
          <a:xfrm>
            <a:off x="2838102" y="5347346"/>
            <a:ext cx="37904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b="1" dirty="0" smtClean="0">
                <a:solidFill>
                  <a:srgbClr val="464646"/>
                </a:solidFill>
                <a:latin typeface="Century Gothic" panose="020B0502020202020204" pitchFamily="34" charset="0"/>
              </a:rPr>
              <a:t>28 </a:t>
            </a:r>
            <a:r>
              <a:rPr lang="fr-FR" altLang="fr-FR" sz="2400" b="1" dirty="0">
                <a:solidFill>
                  <a:srgbClr val="464646"/>
                </a:solidFill>
                <a:latin typeface="Century Gothic" panose="020B0502020202020204" pitchFamily="34" charset="0"/>
              </a:rPr>
              <a:t>000 </a:t>
            </a:r>
            <a:r>
              <a:rPr lang="fr-FR" altLang="fr-FR" dirty="0" smtClean="0">
                <a:solidFill>
                  <a:srgbClr val="464646"/>
                </a:solidFill>
                <a:latin typeface="Century Gothic" panose="020B0502020202020204" pitchFamily="34" charset="0"/>
              </a:rPr>
              <a:t>répondants</a:t>
            </a:r>
            <a:endParaRPr lang="fr-FR" altLang="fr-FR" dirty="0">
              <a:solidFill>
                <a:srgbClr val="464646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ZoneTexte 7"/>
          <p:cNvSpPr txBox="1">
            <a:spLocks noChangeArrowheads="1"/>
          </p:cNvSpPr>
          <p:nvPr/>
        </p:nvSpPr>
        <p:spPr bwMode="auto">
          <a:xfrm>
            <a:off x="2838103" y="2924944"/>
            <a:ext cx="54063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12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entreprises </a:t>
            </a:r>
            <a:b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ayant déjà mené des démarches de sensibilisation</a:t>
            </a: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0" name="Imag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15" y="4183935"/>
            <a:ext cx="863834" cy="42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ZoneTexte 6"/>
          <p:cNvSpPr txBox="1">
            <a:spLocks noChangeArrowheads="1"/>
          </p:cNvSpPr>
          <p:nvPr/>
        </p:nvSpPr>
        <p:spPr bwMode="auto">
          <a:xfrm>
            <a:off x="2838102" y="4200509"/>
            <a:ext cx="43590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b="1" dirty="0" smtClean="0">
                <a:solidFill>
                  <a:srgbClr val="464646"/>
                </a:solidFill>
                <a:latin typeface="Century Gothic" panose="020B0502020202020204" pitchFamily="34" charset="0"/>
              </a:rPr>
              <a:t>70 </a:t>
            </a:r>
            <a:r>
              <a:rPr lang="fr-FR" altLang="fr-FR" sz="2400" b="1" dirty="0">
                <a:solidFill>
                  <a:srgbClr val="464646"/>
                </a:solidFill>
                <a:latin typeface="Century Gothic" panose="020B0502020202020204" pitchFamily="34" charset="0"/>
              </a:rPr>
              <a:t>000 </a:t>
            </a:r>
            <a:r>
              <a:rPr lang="fr-FR" altLang="fr-FR" dirty="0" smtClean="0">
                <a:solidFill>
                  <a:srgbClr val="464646"/>
                </a:solidFill>
                <a:latin typeface="Century Gothic" panose="020B0502020202020204" pitchFamily="34" charset="0"/>
              </a:rPr>
              <a:t>collaborateurs</a:t>
            </a:r>
            <a:endParaRPr lang="fr-FR" altLang="fr-FR" dirty="0">
              <a:solidFill>
                <a:srgbClr val="46464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935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rId3" action="ppaction://hlinksldjump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578149" y="1200256"/>
            <a:ext cx="7776864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sz="2800" b="1" kern="0" dirty="0" smtClean="0">
                <a:solidFill>
                  <a:srgbClr val="FFB98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Constat #1 : </a:t>
            </a:r>
            <a:r>
              <a:rPr lang="fr-FR" sz="2800" b="1" kern="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Les quizz, ça marche 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-15875"/>
            <a:ext cx="179388" cy="687387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27" name="Grouper 26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28" name="Rectangle 27">
              <a:hlinkClick r:id="rId6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hlinkClick r:id="rId4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30" name="Rectangle 29">
              <a:hlinkClick r:id="rId3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31" name="Rectangle 30">
              <a:hlinkClick r:id="rId5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33" name="Rectangle 32">
              <a:hlinkClick r:id="rId4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34" name="Rectangle 33">
              <a:hlinkClick r:id="rId5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35" name="Rectangle 34">
              <a:hlinkClick r:id="rId4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36" name="Rectangle 35">
              <a:hlinkClick r:id="rId6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>
              <a:hlinkClick r:id="rId3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38" name="Rectangle 37">
              <a:hlinkClick r:id="rId5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39" name="Rectangle 38">
              <a:hlinkClick r:id="rId4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40" name="Rectangle 39">
              <a:hlinkClick r:id="rId5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41" name="Rectangle 40">
              <a:hlinkClick r:id="rId4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143094" y="4342789"/>
            <a:ext cx="2484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rgbClr val="464646"/>
                </a:solidFill>
                <a:latin typeface="Century Gothic" panose="020B0502020202020204" pitchFamily="34" charset="0"/>
                <a:cs typeface="Arial" charset="0"/>
              </a:rPr>
              <a:t>Taux de participation moyen sur le panel</a:t>
            </a:r>
          </a:p>
        </p:txBody>
      </p:sp>
      <p:sp>
        <p:nvSpPr>
          <p:cNvPr id="43" name="Ellipse 42"/>
          <p:cNvSpPr/>
          <p:nvPr/>
        </p:nvSpPr>
        <p:spPr>
          <a:xfrm>
            <a:off x="827584" y="2949910"/>
            <a:ext cx="1116000" cy="1116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>
                <a:solidFill>
                  <a:prstClr val="white"/>
                </a:solidFill>
                <a:latin typeface="Arial" charset="0"/>
              </a:rPr>
              <a:t>52</a:t>
            </a:r>
            <a:r>
              <a:rPr lang="fr-FR" dirty="0" smtClean="0">
                <a:solidFill>
                  <a:prstClr val="white"/>
                </a:solidFill>
                <a:latin typeface="Arial" charset="0"/>
              </a:rPr>
              <a:t>%</a:t>
            </a:r>
            <a:endParaRPr lang="fr-FR" dirty="0">
              <a:solidFill>
                <a:prstClr val="white"/>
              </a:solidFill>
              <a:latin typeface="Arial" charset="0"/>
            </a:endParaRPr>
          </a:p>
        </p:txBody>
      </p:sp>
      <p:graphicFrame>
        <p:nvGraphicFramePr>
          <p:cNvPr id="44" name="Graphique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22163"/>
              </p:ext>
            </p:extLst>
          </p:nvPr>
        </p:nvGraphicFramePr>
        <p:xfrm>
          <a:off x="2915816" y="2805894"/>
          <a:ext cx="2664296" cy="1370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5" name="Rectangle 44"/>
          <p:cNvSpPr/>
          <p:nvPr/>
        </p:nvSpPr>
        <p:spPr>
          <a:xfrm>
            <a:off x="2949985" y="4326195"/>
            <a:ext cx="2617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rgbClr val="464646"/>
                </a:solidFill>
                <a:latin typeface="Century Gothic" panose="020B0502020202020204" pitchFamily="34" charset="0"/>
                <a:cs typeface="Arial" charset="0"/>
              </a:rPr>
              <a:t>Répartition des taux de participation selon les entreprises du panel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489453" y="2872043"/>
            <a:ext cx="1018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464646"/>
                </a:solidFill>
                <a:latin typeface="Century Gothic" panose="020B0502020202020204" pitchFamily="34" charset="0"/>
                <a:cs typeface="Arial" charset="0"/>
              </a:rPr>
              <a:t>&gt; 75%</a:t>
            </a:r>
            <a:endParaRPr lang="fr-FR" sz="1000" dirty="0" smtClean="0">
              <a:solidFill>
                <a:srgbClr val="464646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15816" y="3486860"/>
            <a:ext cx="1018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464646"/>
                </a:solidFill>
                <a:latin typeface="Century Gothic" panose="020B0502020202020204" pitchFamily="34" charset="0"/>
                <a:cs typeface="Arial" charset="0"/>
              </a:rPr>
              <a:t>&lt; 50%</a:t>
            </a:r>
            <a:endParaRPr lang="fr-FR" sz="1000" dirty="0" smtClean="0">
              <a:solidFill>
                <a:srgbClr val="464646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705477" y="3416013"/>
            <a:ext cx="10186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464646"/>
                </a:solidFill>
                <a:latin typeface="Century Gothic" panose="020B0502020202020204" pitchFamily="34" charset="0"/>
                <a:cs typeface="Arial" charset="0"/>
              </a:rPr>
              <a:t>Entre 50% et 75%</a:t>
            </a:r>
            <a:endParaRPr lang="fr-FR" sz="1000" dirty="0" smtClean="0">
              <a:solidFill>
                <a:srgbClr val="464646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6660232" y="2949910"/>
            <a:ext cx="1116000" cy="1116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>
                <a:solidFill>
                  <a:prstClr val="white"/>
                </a:solidFill>
                <a:latin typeface="Arial" charset="0"/>
              </a:rPr>
              <a:t>90</a:t>
            </a:r>
            <a:r>
              <a:rPr lang="fr-FR" dirty="0" smtClean="0">
                <a:solidFill>
                  <a:prstClr val="white"/>
                </a:solidFill>
                <a:latin typeface="Arial" charset="0"/>
              </a:rPr>
              <a:t>%</a:t>
            </a:r>
            <a:endParaRPr lang="fr-FR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96136" y="4462078"/>
            <a:ext cx="2772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rgbClr val="464646"/>
                </a:solidFill>
                <a:latin typeface="Century Gothic" panose="020B0502020202020204" pitchFamily="34" charset="0"/>
                <a:cs typeface="Arial" charset="0"/>
              </a:rPr>
              <a:t>Taux de réponses à l’ensemble des questions </a:t>
            </a:r>
          </a:p>
        </p:txBody>
      </p:sp>
      <p:pic>
        <p:nvPicPr>
          <p:cNvPr id="51" name="Imag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3997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rId3" action="ppaction://hlinksldjump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650478" y="1268761"/>
            <a:ext cx="8208912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sz="2800" b="1" kern="0" dirty="0" smtClean="0">
                <a:solidFill>
                  <a:srgbClr val="FFB98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Constat #2 : </a:t>
            </a:r>
            <a:r>
              <a:rPr lang="fr-FR" sz="2800" b="1" kern="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Le chemin </a:t>
            </a:r>
            <a:r>
              <a:rPr lang="fr-FR" sz="2800" b="1" kern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est long !</a:t>
            </a:r>
            <a:endParaRPr lang="fr-FR" sz="2800" b="1" kern="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-15875"/>
            <a:ext cx="179388" cy="687387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27" name="Grouper 26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28" name="Rectangle 27">
              <a:hlinkClick r:id="rId6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hlinkClick r:id="rId4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30" name="Rectangle 29">
              <a:hlinkClick r:id="rId3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31" name="Rectangle 30">
              <a:hlinkClick r:id="rId5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33" name="Rectangle 32">
              <a:hlinkClick r:id="rId4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34" name="Rectangle 33">
              <a:hlinkClick r:id="rId5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35" name="Rectangle 34">
              <a:hlinkClick r:id="rId4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36" name="Rectangle 35">
              <a:hlinkClick r:id="rId6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>
              <a:hlinkClick r:id="rId3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38" name="Rectangle 37">
              <a:hlinkClick r:id="rId5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39" name="Rectangle 38">
              <a:hlinkClick r:id="rId4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40" name="Rectangle 39">
              <a:hlinkClick r:id="rId5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41" name="Rectangle 40">
              <a:hlinkClick r:id="rId4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grpSp>
        <p:nvGrpSpPr>
          <p:cNvPr id="42" name="Groupe 7"/>
          <p:cNvGrpSpPr/>
          <p:nvPr/>
        </p:nvGrpSpPr>
        <p:grpSpPr>
          <a:xfrm>
            <a:off x="362812" y="2501871"/>
            <a:ext cx="8064896" cy="3168352"/>
            <a:chOff x="445473" y="1628800"/>
            <a:chExt cx="9039212" cy="3128106"/>
          </a:xfrm>
        </p:grpSpPr>
        <p:grpSp>
          <p:nvGrpSpPr>
            <p:cNvPr id="43" name="Groupe 6"/>
            <p:cNvGrpSpPr/>
            <p:nvPr/>
          </p:nvGrpSpPr>
          <p:grpSpPr>
            <a:xfrm>
              <a:off x="445473" y="1628800"/>
              <a:ext cx="2930525" cy="3128106"/>
              <a:chOff x="445473" y="1628800"/>
              <a:chExt cx="2930525" cy="312810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25621" y="2819352"/>
                <a:ext cx="2411564" cy="516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dirty="0" smtClean="0">
                    <a:latin typeface="Century Gothic" panose="020B0502020202020204" pitchFamily="34" charset="0"/>
                    <a:cs typeface="Arial" charset="0"/>
                  </a:rPr>
                  <a:t>Score moyen sur l’axe </a:t>
                </a:r>
                <a:r>
                  <a:rPr lang="fr-FR" sz="1400" b="1" dirty="0" smtClean="0">
                    <a:latin typeface="Century Gothic" panose="020B0502020202020204" pitchFamily="34" charset="0"/>
                    <a:cs typeface="Arial" charset="0"/>
                  </a:rPr>
                  <a:t>« sensibilité »</a:t>
                </a:r>
                <a:endParaRPr lang="fr-FR" sz="1400" dirty="0" smtClean="0">
                  <a:latin typeface="Century Gothic" panose="020B0502020202020204" pitchFamily="34" charset="0"/>
                  <a:cs typeface="Arial" charset="0"/>
                </a:endParaRPr>
              </a:p>
            </p:txBody>
          </p:sp>
          <p:sp>
            <p:nvSpPr>
              <p:cNvPr id="53" name="Ellipse 52"/>
              <p:cNvSpPr/>
              <p:nvPr/>
            </p:nvSpPr>
            <p:spPr>
              <a:xfrm>
                <a:off x="1273403" y="1628800"/>
                <a:ext cx="1116000" cy="1116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fr-FR" dirty="0">
                    <a:solidFill>
                      <a:prstClr val="white"/>
                    </a:solidFill>
                    <a:latin typeface="Arial" charset="0"/>
                  </a:rPr>
                  <a:t>82</a:t>
                </a:r>
                <a:r>
                  <a:rPr lang="fr-FR" dirty="0" smtClean="0">
                    <a:solidFill>
                      <a:prstClr val="white"/>
                    </a:solidFill>
                    <a:latin typeface="Arial" charset="0"/>
                  </a:rPr>
                  <a:t>%</a:t>
                </a:r>
                <a:endParaRPr lang="fr-FR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45473" y="3820653"/>
                <a:ext cx="2930525" cy="9362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>
                    <a:srgbClr val="5F5F5F"/>
                  </a:buClr>
                  <a:defRPr/>
                </a:pPr>
                <a:r>
                  <a:rPr lang="fr-FR" sz="1400" dirty="0" smtClean="0">
                    <a:solidFill>
                      <a:schemeClr val="tx1"/>
                    </a:solidFill>
                    <a:latin typeface="TradeGothic" pitchFamily="34" charset="0"/>
                  </a:rPr>
                  <a:t>Perception </a:t>
                </a:r>
                <a:r>
                  <a:rPr lang="fr-FR" sz="1400" dirty="0">
                    <a:solidFill>
                      <a:schemeClr val="tx1"/>
                    </a:solidFill>
                    <a:latin typeface="TradeGothic" pitchFamily="34" charset="0"/>
                  </a:rPr>
                  <a:t>que les collaborateurs </a:t>
                </a:r>
                <a:br>
                  <a:rPr lang="fr-FR" sz="1400" dirty="0">
                    <a:solidFill>
                      <a:schemeClr val="tx1"/>
                    </a:solidFill>
                    <a:latin typeface="TradeGothic" pitchFamily="34" charset="0"/>
                  </a:rPr>
                </a:br>
                <a:r>
                  <a:rPr lang="fr-FR" sz="1400" dirty="0">
                    <a:solidFill>
                      <a:schemeClr val="tx1"/>
                    </a:solidFill>
                    <a:latin typeface="TradeGothic" pitchFamily="34" charset="0"/>
                  </a:rPr>
                  <a:t>ont des risques de sécurité </a:t>
                </a:r>
                <a:br>
                  <a:rPr lang="fr-FR" sz="1400" dirty="0">
                    <a:solidFill>
                      <a:schemeClr val="tx1"/>
                    </a:solidFill>
                    <a:latin typeface="TradeGothic" pitchFamily="34" charset="0"/>
                  </a:rPr>
                </a:br>
                <a:r>
                  <a:rPr lang="fr-FR" sz="1400" dirty="0">
                    <a:solidFill>
                      <a:schemeClr val="tx1"/>
                    </a:solidFill>
                    <a:latin typeface="TradeGothic" pitchFamily="34" charset="0"/>
                  </a:rPr>
                  <a:t>de l’information liés </a:t>
                </a:r>
                <a:br>
                  <a:rPr lang="fr-FR" sz="1400" dirty="0">
                    <a:solidFill>
                      <a:schemeClr val="tx1"/>
                    </a:solidFill>
                    <a:latin typeface="TradeGothic" pitchFamily="34" charset="0"/>
                  </a:rPr>
                </a:br>
                <a:r>
                  <a:rPr lang="fr-FR" sz="1400" dirty="0">
                    <a:solidFill>
                      <a:schemeClr val="tx1"/>
                    </a:solidFill>
                    <a:latin typeface="TradeGothic" pitchFamily="34" charset="0"/>
                  </a:rPr>
                  <a:t>à leur comportement </a:t>
                </a:r>
              </a:p>
            </p:txBody>
          </p:sp>
        </p:grpSp>
        <p:grpSp>
          <p:nvGrpSpPr>
            <p:cNvPr id="44" name="Groupe 5"/>
            <p:cNvGrpSpPr/>
            <p:nvPr/>
          </p:nvGrpSpPr>
          <p:grpSpPr>
            <a:xfrm>
              <a:off x="3460151" y="1628800"/>
              <a:ext cx="2930525" cy="3128106"/>
              <a:chOff x="3459357" y="1628800"/>
              <a:chExt cx="2930525" cy="3128106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3738896" y="2819352"/>
                <a:ext cx="2376264" cy="516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dirty="0" smtClean="0">
                    <a:latin typeface="Century Gothic" panose="020B0502020202020204" pitchFamily="34" charset="0"/>
                    <a:cs typeface="Arial" charset="0"/>
                  </a:rPr>
                  <a:t>Score moyen sur l’axe </a:t>
                </a:r>
                <a:r>
                  <a:rPr lang="fr-FR" sz="1400" b="1" dirty="0" smtClean="0">
                    <a:latin typeface="Century Gothic" panose="020B0502020202020204" pitchFamily="34" charset="0"/>
                    <a:cs typeface="Arial" charset="0"/>
                  </a:rPr>
                  <a:t>« connaissance »</a:t>
                </a:r>
                <a:endParaRPr lang="fr-FR" sz="1400" dirty="0" smtClean="0">
                  <a:latin typeface="Century Gothic" panose="020B0502020202020204" pitchFamily="34" charset="0"/>
                  <a:cs typeface="Arial" charset="0"/>
                </a:endParaRPr>
              </a:p>
            </p:txBody>
          </p:sp>
          <p:sp>
            <p:nvSpPr>
              <p:cNvPr id="50" name="Ellipse 49"/>
              <p:cNvSpPr/>
              <p:nvPr/>
            </p:nvSpPr>
            <p:spPr>
              <a:xfrm>
                <a:off x="4369028" y="1628800"/>
                <a:ext cx="1116000" cy="1116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fr-FR" dirty="0">
                    <a:solidFill>
                      <a:prstClr val="white"/>
                    </a:solidFill>
                    <a:latin typeface="Arial" charset="0"/>
                  </a:rPr>
                  <a:t>75</a:t>
                </a:r>
                <a:r>
                  <a:rPr lang="fr-FR" dirty="0" smtClean="0">
                    <a:solidFill>
                      <a:prstClr val="white"/>
                    </a:solidFill>
                    <a:latin typeface="Arial" charset="0"/>
                  </a:rPr>
                  <a:t>%</a:t>
                </a:r>
                <a:endParaRPr lang="fr-FR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459357" y="3820653"/>
                <a:ext cx="2930525" cy="93625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400" dirty="0" smtClean="0">
                    <a:solidFill>
                      <a:schemeClr val="tx1"/>
                    </a:solidFill>
                    <a:latin typeface="TradeGothic" pitchFamily="34" charset="0"/>
                  </a:rPr>
                  <a:t>Niveau </a:t>
                </a:r>
                <a:r>
                  <a:rPr lang="fr-FR" sz="1400" dirty="0">
                    <a:solidFill>
                      <a:schemeClr val="tx1"/>
                    </a:solidFill>
                    <a:latin typeface="TradeGothic" pitchFamily="34" charset="0"/>
                  </a:rPr>
                  <a:t>de connaissance des collaborateurs sur les enjeux </a:t>
                </a:r>
                <a:br>
                  <a:rPr lang="fr-FR" sz="1400" dirty="0">
                    <a:solidFill>
                      <a:schemeClr val="tx1"/>
                    </a:solidFill>
                    <a:latin typeface="TradeGothic" pitchFamily="34" charset="0"/>
                  </a:rPr>
                </a:br>
                <a:r>
                  <a:rPr lang="fr-FR" sz="1400" dirty="0">
                    <a:solidFill>
                      <a:schemeClr val="tx1"/>
                    </a:solidFill>
                    <a:latin typeface="TradeGothic" pitchFamily="34" charset="0"/>
                  </a:rPr>
                  <a:t>et les bonnes pratiques </a:t>
                </a:r>
                <a:br>
                  <a:rPr lang="fr-FR" sz="1400" dirty="0">
                    <a:solidFill>
                      <a:schemeClr val="tx1"/>
                    </a:solidFill>
                    <a:latin typeface="TradeGothic" pitchFamily="34" charset="0"/>
                  </a:rPr>
                </a:br>
                <a:r>
                  <a:rPr lang="fr-FR" sz="1400" dirty="0">
                    <a:solidFill>
                      <a:schemeClr val="tx1"/>
                    </a:solidFill>
                    <a:latin typeface="TradeGothic" pitchFamily="34" charset="0"/>
                  </a:rPr>
                  <a:t>de sécurité de l’information</a:t>
                </a:r>
                <a:endParaRPr lang="en-GB" sz="1400" dirty="0">
                  <a:solidFill>
                    <a:schemeClr val="tx1"/>
                  </a:solidFill>
                  <a:latin typeface="TradeGothic" pitchFamily="34" charset="0"/>
                </a:endParaRPr>
              </a:p>
            </p:txBody>
          </p:sp>
        </p:grpSp>
        <p:grpSp>
          <p:nvGrpSpPr>
            <p:cNvPr id="45" name="Groupe 4"/>
            <p:cNvGrpSpPr/>
            <p:nvPr/>
          </p:nvGrpSpPr>
          <p:grpSpPr>
            <a:xfrm>
              <a:off x="6554160" y="1628800"/>
              <a:ext cx="2930525" cy="3128106"/>
              <a:chOff x="6554160" y="1628800"/>
              <a:chExt cx="2930525" cy="312810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6554160" y="3820653"/>
                <a:ext cx="2930525" cy="93625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Clr>
                    <a:srgbClr val="5F5F5F"/>
                  </a:buClr>
                  <a:defRPr/>
                </a:pPr>
                <a:r>
                  <a:rPr lang="fr-FR" sz="1400" dirty="0" smtClean="0">
                    <a:solidFill>
                      <a:schemeClr val="tx1"/>
                    </a:solidFill>
                    <a:latin typeface="TradeGothic" pitchFamily="34" charset="0"/>
                  </a:rPr>
                  <a:t>Niveau </a:t>
                </a:r>
                <a:r>
                  <a:rPr lang="fr-FR" sz="1400" dirty="0">
                    <a:solidFill>
                      <a:schemeClr val="tx1"/>
                    </a:solidFill>
                    <a:latin typeface="TradeGothic" pitchFamily="34" charset="0"/>
                  </a:rPr>
                  <a:t>de respect, par </a:t>
                </a:r>
                <a:br>
                  <a:rPr lang="fr-FR" sz="1400" dirty="0">
                    <a:solidFill>
                      <a:schemeClr val="tx1"/>
                    </a:solidFill>
                    <a:latin typeface="TradeGothic" pitchFamily="34" charset="0"/>
                  </a:rPr>
                </a:br>
                <a:r>
                  <a:rPr lang="fr-FR" sz="1400" dirty="0">
                    <a:solidFill>
                      <a:schemeClr val="tx1"/>
                    </a:solidFill>
                    <a:latin typeface="TradeGothic" pitchFamily="34" charset="0"/>
                  </a:rPr>
                  <a:t>les collaborateurs, des comportements </a:t>
                </a:r>
                <a:r>
                  <a:rPr lang="fr-FR" sz="1400" dirty="0" smtClean="0">
                    <a:solidFill>
                      <a:schemeClr val="tx1"/>
                    </a:solidFill>
                    <a:latin typeface="TradeGothic" pitchFamily="34" charset="0"/>
                  </a:rPr>
                  <a:t>attendus</a:t>
                </a:r>
                <a:endParaRPr lang="fr-FR" sz="1400" dirty="0">
                  <a:solidFill>
                    <a:schemeClr val="tx1"/>
                  </a:solidFill>
                  <a:latin typeface="TradeGothic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778377" y="2819352"/>
                <a:ext cx="2491729" cy="516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dirty="0" smtClean="0">
                    <a:latin typeface="Century Gothic" panose="020B0502020202020204" pitchFamily="34" charset="0"/>
                    <a:cs typeface="Arial" charset="0"/>
                  </a:rPr>
                  <a:t>Score moyen sur l’axe </a:t>
                </a:r>
                <a:r>
                  <a:rPr lang="fr-FR" sz="1400" b="1" dirty="0" smtClean="0">
                    <a:latin typeface="Century Gothic" panose="020B0502020202020204" pitchFamily="34" charset="0"/>
                    <a:cs typeface="Arial" charset="0"/>
                  </a:rPr>
                  <a:t>« comportement »</a:t>
                </a:r>
                <a:endParaRPr lang="fr-FR" sz="1400" dirty="0" smtClean="0">
                  <a:latin typeface="Century Gothic" panose="020B0502020202020204" pitchFamily="34" charset="0"/>
                  <a:cs typeface="Arial" charset="0"/>
                </a:endParaRPr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7494792" y="1628800"/>
                <a:ext cx="1116000" cy="1116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fr-FR" dirty="0">
                    <a:solidFill>
                      <a:prstClr val="white"/>
                    </a:solidFill>
                    <a:latin typeface="Arial" charset="0"/>
                  </a:rPr>
                  <a:t>73</a:t>
                </a:r>
                <a:r>
                  <a:rPr lang="fr-FR" dirty="0" smtClean="0">
                    <a:solidFill>
                      <a:prstClr val="white"/>
                    </a:solidFill>
                    <a:latin typeface="Arial" charset="0"/>
                  </a:rPr>
                  <a:t>%</a:t>
                </a:r>
                <a:endParaRPr lang="fr-FR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</p:grpSp>
      <p:pic>
        <p:nvPicPr>
          <p:cNvPr id="55" name="Imag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0952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rId3" action="ppaction://hlinksldjump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27384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806031" y="1336213"/>
            <a:ext cx="673776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r-FR" sz="2800" kern="0" dirty="0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Principales </a:t>
            </a:r>
            <a:r>
              <a:rPr lang="fr-FR" sz="28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faiblesses</a:t>
            </a:r>
            <a:endParaRPr lang="fr-FR" sz="28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611560" y="2924944"/>
            <a:ext cx="7848872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Mots de passe </a:t>
            </a:r>
            <a:r>
              <a:rPr lang="fr-FR" sz="24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comportements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endParaRPr lang="fr-FR" sz="2400" kern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Ingénierie sociale </a:t>
            </a:r>
            <a:r>
              <a:rPr lang="fr-FR" sz="24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priorité 2016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endParaRPr lang="fr-FR" sz="2400" kern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fonction sécurité </a:t>
            </a:r>
            <a:r>
              <a:rPr lang="fr-FR" sz="24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doit mieux se faire connaître</a:t>
            </a:r>
            <a:endParaRPr lang="fr-FR" sz="24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4" name="Imag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8262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rId3" action="ppaction://hlinksldjump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27384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811167" y="1310720"/>
            <a:ext cx="806489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r-FR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Conclusions </a:t>
            </a:r>
            <a:r>
              <a:rPr lang="fr-FR" sz="2800" b="1" kern="0" dirty="0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fr-FR" sz="2800" b="1" kern="0" baseline="30000" dirty="0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2800" b="1" kern="0" dirty="0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Benchmark</a:t>
            </a:r>
            <a:endParaRPr lang="fr-FR" sz="2800" b="1" kern="0" dirty="0">
              <a:solidFill>
                <a:srgbClr val="FF7D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323527" y="2780928"/>
            <a:ext cx="795846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Aucune entreprise n’a atteint le niveau fort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endParaRPr lang="fr-FR" sz="2400" kern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élargissement du panel pourrait conduire à des résultats plus faibles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endParaRPr lang="fr-FR" sz="2400" kern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Cependant, le travail commence à porter ses fruits</a:t>
            </a:r>
            <a:endParaRPr lang="fr-FR" sz="24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4" name="Imag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8262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rId3" action="ppaction://hlinksldjump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27384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513464" y="1003605"/>
            <a:ext cx="806489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defRPr/>
            </a:pPr>
            <a:r>
              <a:rPr lang="fr-FR" sz="2800" b="1" kern="0" dirty="0" err="1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Microlearning</a:t>
            </a:r>
            <a:r>
              <a:rPr lang="fr-FR" sz="2800" b="1" kern="0" dirty="0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fr-FR" sz="2800" b="1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attention </a:t>
            </a:r>
            <a:r>
              <a:rPr lang="fr-FR" sz="2800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changeante</a:t>
            </a:r>
            <a:endParaRPr lang="fr-FR" sz="2800" b="1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2627784" y="5589240"/>
            <a:ext cx="3411578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defRPr/>
            </a:pP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Reconnaissance d’une image</a:t>
            </a:r>
          </a:p>
        </p:txBody>
      </p:sp>
      <p:pic>
        <p:nvPicPr>
          <p:cNvPr id="2" name="Image 1" descr="Fotolia_61968882_X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47065"/>
            <a:ext cx="3383192" cy="2330574"/>
          </a:xfrm>
          <a:prstGeom prst="rect">
            <a:avLst/>
          </a:prstGeom>
        </p:spPr>
      </p:pic>
      <p:pic>
        <p:nvPicPr>
          <p:cNvPr id="9" name="Image 8" descr="Fotolia_41087830_X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92" y="4134196"/>
            <a:ext cx="1008112" cy="1008112"/>
          </a:xfrm>
          <a:prstGeom prst="rect">
            <a:avLst/>
          </a:prstGeom>
        </p:spPr>
      </p:pic>
      <p:pic>
        <p:nvPicPr>
          <p:cNvPr id="10" name="Image 9" descr="Fotolia_42821736_X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99" y="4149080"/>
            <a:ext cx="745386" cy="891171"/>
          </a:xfrm>
          <a:prstGeom prst="rect">
            <a:avLst/>
          </a:prstGeom>
        </p:spPr>
      </p:pic>
      <p:sp>
        <p:nvSpPr>
          <p:cNvPr id="11" name="Flèche vers la droite 10"/>
          <p:cNvSpPr/>
          <p:nvPr/>
        </p:nvSpPr>
        <p:spPr>
          <a:xfrm>
            <a:off x="3341172" y="5229200"/>
            <a:ext cx="1944216" cy="144016"/>
          </a:xfrm>
          <a:prstGeom prst="rightArrow">
            <a:avLst/>
          </a:prstGeom>
          <a:solidFill>
            <a:srgbClr val="EB64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986288" y="5021868"/>
            <a:ext cx="151216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defRPr/>
            </a:pPr>
            <a:r>
              <a:rPr lang="fr-FR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1960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76348" y="5054257"/>
            <a:ext cx="151216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defRPr/>
            </a:pPr>
            <a:r>
              <a:rPr lang="fr-FR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2010</a:t>
            </a:r>
          </a:p>
        </p:txBody>
      </p:sp>
      <p:pic>
        <p:nvPicPr>
          <p:cNvPr id="56" name="Imag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0436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rId3" action="ppaction://hlinksldjump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27384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1043608" y="3796356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defRPr/>
            </a:pP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Durée attention - Web</a:t>
            </a:r>
          </a:p>
        </p:txBody>
      </p:sp>
      <p:sp>
        <p:nvSpPr>
          <p:cNvPr id="11" name="Flèche vers la droite 10"/>
          <p:cNvSpPr/>
          <p:nvPr/>
        </p:nvSpPr>
        <p:spPr>
          <a:xfrm>
            <a:off x="3059832" y="4365104"/>
            <a:ext cx="2736304" cy="215599"/>
          </a:xfrm>
          <a:prstGeom prst="rightArrow">
            <a:avLst/>
          </a:prstGeom>
          <a:solidFill>
            <a:srgbClr val="EB64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1259632" y="4944188"/>
            <a:ext cx="151216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defRPr/>
            </a:pPr>
            <a:r>
              <a:rPr lang="fr-FR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985948" y="4915123"/>
            <a:ext cx="151216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defRPr/>
            </a:pPr>
            <a:r>
              <a:rPr lang="fr-FR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</a:t>
            </a:r>
            <a:r>
              <a:rPr lang="fr-FR" b="1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fr-FR" b="1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 2" descr="Fotolia_57528839_X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89833"/>
            <a:ext cx="3384376" cy="1780877"/>
          </a:xfrm>
          <a:prstGeom prst="rect">
            <a:avLst/>
          </a:prstGeom>
        </p:spPr>
      </p:pic>
      <p:sp>
        <p:nvSpPr>
          <p:cNvPr id="12" name="Étoile à 12 branches 11"/>
          <p:cNvSpPr/>
          <p:nvPr/>
        </p:nvSpPr>
        <p:spPr>
          <a:xfrm>
            <a:off x="1591435" y="4149080"/>
            <a:ext cx="1008112" cy="792088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12 sec</a:t>
            </a:r>
            <a:endParaRPr lang="fr-FR" sz="1600" dirty="0"/>
          </a:p>
        </p:txBody>
      </p:sp>
      <p:sp>
        <p:nvSpPr>
          <p:cNvPr id="56" name="Étoile à 12 branches 55"/>
          <p:cNvSpPr/>
          <p:nvPr/>
        </p:nvSpPr>
        <p:spPr>
          <a:xfrm>
            <a:off x="6182388" y="4077072"/>
            <a:ext cx="1125916" cy="792088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8</a:t>
            </a:r>
          </a:p>
          <a:p>
            <a:pPr algn="ctr"/>
            <a:r>
              <a:rPr lang="fr-FR" sz="1600" dirty="0" smtClean="0"/>
              <a:t> sec</a:t>
            </a:r>
            <a:endParaRPr lang="fr-FR" sz="1600" dirty="0"/>
          </a:p>
        </p:txBody>
      </p:sp>
      <p:pic>
        <p:nvPicPr>
          <p:cNvPr id="57" name="Imag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8455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rId3" action="ppaction://hlinksldjump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27384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545540" y="1199203"/>
            <a:ext cx="806489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defRPr/>
            </a:pPr>
            <a:r>
              <a:rPr lang="fr-FR" sz="2800" b="1" kern="0" dirty="0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Formation traditionnelle – </a:t>
            </a:r>
            <a:r>
              <a:rPr lang="fr-FR" sz="2800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Oubli</a:t>
            </a:r>
            <a:endParaRPr lang="fr-FR" sz="2800" b="1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899592" y="4869160"/>
            <a:ext cx="6336704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defRPr/>
            </a:pPr>
            <a:r>
              <a:rPr lang="fr-FR" sz="2400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</a:t>
            </a:r>
            <a:r>
              <a:rPr lang="fr-FR" sz="2400" b="1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au bout de 30 jours</a:t>
            </a:r>
          </a:p>
          <a:p>
            <a:pPr lvl="1" algn="ctr">
              <a:lnSpc>
                <a:spcPct val="120000"/>
              </a:lnSpc>
              <a:defRPr/>
            </a:pPr>
            <a:endParaRPr lang="fr-FR" sz="2400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age 1" descr="Fotolia_61747350_X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40" y="2441830"/>
            <a:ext cx="3528392" cy="2374558"/>
          </a:xfrm>
          <a:prstGeom prst="rect">
            <a:avLst/>
          </a:prstGeom>
        </p:spPr>
      </p:pic>
      <p:pic>
        <p:nvPicPr>
          <p:cNvPr id="55" name="Imag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5107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rId3" action="ppaction://hlinksldjump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27384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779791" y="1425575"/>
            <a:ext cx="806489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defRPr/>
            </a:pPr>
            <a:r>
              <a:rPr lang="fr-FR" sz="2800" b="1" kern="0" dirty="0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Capsules </a:t>
            </a:r>
            <a:r>
              <a:rPr lang="fr-FR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Microlearning </a:t>
            </a:r>
            <a:endParaRPr lang="fr-FR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4644008" y="3284984"/>
            <a:ext cx="2587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defRPr/>
            </a:pP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à 7 minutes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4026" y="2475858"/>
            <a:ext cx="2088232" cy="1756014"/>
          </a:xfrm>
          <a:prstGeom prst="rect">
            <a:avLst/>
          </a:prstGeom>
        </p:spPr>
      </p:pic>
      <p:pic>
        <p:nvPicPr>
          <p:cNvPr id="55" name="Imag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8255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" action="ppaction://noaction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15875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71500" y="1773238"/>
            <a:ext cx="7859713" cy="547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" action="ppaction://noaction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4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" action="ppaction://noaction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3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" action="ppaction://noaction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" action="ppaction://noaction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3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" action="ppaction://noaction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4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" action="ppaction://noaction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3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" action="ppaction://noaction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4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pic>
        <p:nvPicPr>
          <p:cNvPr id="54" name="Imag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 descr="PC ouvert dans le train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96751"/>
            <a:ext cx="5184576" cy="42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068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rId3" action="ppaction://hlinksldjump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27384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524381" y="1038520"/>
            <a:ext cx="806489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defRPr/>
            </a:pPr>
            <a:r>
              <a:rPr lang="fr-FR" sz="2800" b="1" kern="0" dirty="0" err="1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Microlearning</a:t>
            </a:r>
            <a:r>
              <a:rPr lang="fr-FR" sz="2800" b="1" kern="0" dirty="0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fr-FR" sz="2800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Atouts</a:t>
            </a:r>
            <a:endParaRPr lang="fr-FR" sz="2800" b="1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2267744" y="5301208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defRPr/>
            </a:pPr>
            <a:r>
              <a:rPr lang="fr-FR" sz="2400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Favorise l’engagement</a:t>
            </a:r>
          </a:p>
        </p:txBody>
      </p:sp>
      <p:pic>
        <p:nvPicPr>
          <p:cNvPr id="3" name="Image 2" descr="Fotolia_60439447_X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92896"/>
            <a:ext cx="3800624" cy="2536737"/>
          </a:xfrm>
          <a:prstGeom prst="rect">
            <a:avLst/>
          </a:prstGeom>
        </p:spPr>
      </p:pic>
      <p:pic>
        <p:nvPicPr>
          <p:cNvPr id="40" name="Imag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8635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rId3" action="ppaction://hlinksldjump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27384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2483768" y="4859036"/>
            <a:ext cx="3755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defRPr/>
            </a:pPr>
            <a:r>
              <a:rPr lang="fr-FR" sz="2400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Améliore la rétention</a:t>
            </a:r>
          </a:p>
        </p:txBody>
      </p:sp>
      <p:pic>
        <p:nvPicPr>
          <p:cNvPr id="2" name="Image 1" descr="Fotolia_95286879_X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20888"/>
            <a:ext cx="3755254" cy="2251472"/>
          </a:xfrm>
          <a:prstGeom prst="rect">
            <a:avLst/>
          </a:prstGeom>
        </p:spPr>
      </p:pic>
      <p:pic>
        <p:nvPicPr>
          <p:cNvPr id="40" name="Imag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5939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rId3" action="ppaction://hlinksldjump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27384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2483768" y="4941168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defRPr/>
            </a:pPr>
            <a:r>
              <a:rPr lang="fr-FR" sz="2400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Favorise l’application</a:t>
            </a:r>
          </a:p>
        </p:txBody>
      </p:sp>
      <p:pic>
        <p:nvPicPr>
          <p:cNvPr id="3" name="Image 2" descr="Fotolia_105533177_X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03405"/>
            <a:ext cx="3709020" cy="2582908"/>
          </a:xfrm>
          <a:prstGeom prst="rect">
            <a:avLst/>
          </a:prstGeom>
        </p:spPr>
      </p:pic>
      <p:pic>
        <p:nvPicPr>
          <p:cNvPr id="40" name="Imag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1033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rId3" action="ppaction://hlinksldjump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27384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503792" y="959076"/>
            <a:ext cx="806489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defRPr/>
            </a:pPr>
            <a:r>
              <a:rPr lang="fr-FR" sz="2800" b="1" kern="0" dirty="0" err="1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Microlearning</a:t>
            </a:r>
            <a:r>
              <a:rPr lang="fr-FR" sz="2800" b="1" kern="0" dirty="0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fr-FR" sz="2800" b="1" kern="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VidéoQuiz</a:t>
            </a:r>
            <a:endParaRPr lang="fr-FR" sz="2800" b="1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pic>
        <p:nvPicPr>
          <p:cNvPr id="55" name="Imag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2708920"/>
            <a:ext cx="3528392" cy="211089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2636912"/>
            <a:ext cx="3563888" cy="212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548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rId3" action="ppaction://hlinksldjump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27384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1570562" y="5001926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defRPr/>
            </a:pPr>
            <a:r>
              <a:rPr lang="fr-FR" sz="2400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is-IS" sz="2400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fonctionne sur tablettes</a:t>
            </a:r>
            <a:endParaRPr lang="fr-FR" sz="2400" b="1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age 1" descr="IMG_05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60848"/>
            <a:ext cx="3487936" cy="2615952"/>
          </a:xfrm>
          <a:prstGeom prst="rect">
            <a:avLst/>
          </a:prstGeom>
        </p:spPr>
      </p:pic>
      <p:pic>
        <p:nvPicPr>
          <p:cNvPr id="55" name="Imag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1946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rId3" action="ppaction://hlinksldjump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27384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729364" y="1040804"/>
            <a:ext cx="806489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defRPr/>
            </a:pPr>
            <a:r>
              <a:rPr lang="fr-FR" sz="2800" b="1" kern="0" dirty="0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Sensibilisation par </a:t>
            </a:r>
            <a:r>
              <a:rPr lang="fr-FR" sz="2800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Niveau</a:t>
            </a:r>
            <a:endParaRPr lang="fr-FR" sz="2800" b="1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729364" y="2307034"/>
            <a:ext cx="7200800" cy="318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defRPr/>
            </a:pPr>
            <a:r>
              <a:rPr lang="fr-FR" sz="2400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Habitude :</a:t>
            </a:r>
          </a:p>
          <a:p>
            <a:pPr lvl="1">
              <a:lnSpc>
                <a:spcPct val="120000"/>
              </a:lnSpc>
              <a:defRPr/>
            </a:pPr>
            <a:endParaRPr lang="fr-FR" sz="2400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20000"/>
              </a:lnSpc>
              <a:defRPr/>
            </a:pPr>
            <a:endParaRPr lang="fr-FR" sz="2400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Sensibilisation identique pour tous</a:t>
            </a:r>
          </a:p>
          <a:p>
            <a:pPr lvl="1">
              <a:lnSpc>
                <a:spcPct val="120000"/>
              </a:lnSpc>
              <a:defRPr/>
            </a:pPr>
            <a:endParaRPr lang="fr-FR" sz="2400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 différenciée par métier et/ou zone géographique </a:t>
            </a:r>
          </a:p>
        </p:txBody>
      </p:sp>
      <p:pic>
        <p:nvPicPr>
          <p:cNvPr id="40" name="Imag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1887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rId3" action="ppaction://hlinksldjump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27384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734324" y="149672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defRPr/>
            </a:pP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nouvelle approche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616" y="2373393"/>
            <a:ext cx="4674089" cy="2916312"/>
          </a:xfrm>
          <a:prstGeom prst="rect">
            <a:avLst/>
          </a:prstGeom>
        </p:spPr>
      </p:pic>
      <p:pic>
        <p:nvPicPr>
          <p:cNvPr id="40" name="Imag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8719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rId3" action="ppaction://hlinksldjump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27384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737695" y="2373584"/>
            <a:ext cx="6498130" cy="318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Créer des groupes en fonction de leur niveau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endParaRPr lang="fr-FR" sz="2400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Apporter des contenus différents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endParaRPr lang="fr-FR" sz="2400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Reconnaître et valoriser ces </a:t>
            </a: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niveaux - Certification</a:t>
            </a:r>
            <a:endParaRPr lang="fr-FR" sz="2400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" name="Imag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8719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rId3" action="ppaction://hlinksldjump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27384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812502" y="1829181"/>
            <a:ext cx="720080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defRPr/>
            </a:pPr>
            <a:r>
              <a:rPr lang="fr-FR" sz="2400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Bénéfice :</a:t>
            </a:r>
          </a:p>
          <a:p>
            <a:pPr lvl="1">
              <a:lnSpc>
                <a:spcPct val="120000"/>
              </a:lnSpc>
              <a:defRPr/>
            </a:pPr>
            <a:endParaRPr lang="fr-FR" sz="2400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Favorise la progression d’ensemble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endParaRPr lang="fr-FR" sz="2400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Meilleure motivation et implication</a:t>
            </a:r>
          </a:p>
          <a:p>
            <a:pPr lvl="1">
              <a:lnSpc>
                <a:spcPct val="120000"/>
              </a:lnSpc>
              <a:defRPr/>
            </a:pPr>
            <a:endParaRPr lang="fr-FR" sz="2400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Emulation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endParaRPr lang="fr-FR" sz="2400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" name="Imag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45239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rId3" action="ppaction://hlinksldjump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27384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791823" y="1667474"/>
            <a:ext cx="777686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defRPr/>
            </a:pPr>
            <a:r>
              <a:rPr lang="fr-FR" sz="2800" b="1" kern="0" dirty="0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fr-FR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emporter</a:t>
            </a:r>
            <a:endParaRPr lang="fr-FR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805621" y="2303405"/>
            <a:ext cx="7200800" cy="318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defRPr/>
            </a:pPr>
            <a:endParaRPr lang="fr-FR" sz="2400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Mesurez</a:t>
            </a:r>
          </a:p>
          <a:p>
            <a:pPr lvl="1">
              <a:lnSpc>
                <a:spcPct val="120000"/>
              </a:lnSpc>
              <a:defRPr/>
            </a:pPr>
            <a:endParaRPr lang="fr-FR" sz="2400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Faites court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endParaRPr lang="fr-FR" sz="2400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Distinguez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endParaRPr lang="fr-FR" sz="2400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6" y="2636912"/>
            <a:ext cx="1799813" cy="2383858"/>
          </a:xfrm>
          <a:prstGeom prst="rect">
            <a:avLst/>
          </a:prstGeom>
        </p:spPr>
      </p:pic>
      <p:pic>
        <p:nvPicPr>
          <p:cNvPr id="55" name="Imag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3461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" action="ppaction://noaction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15875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71500" y="1773238"/>
            <a:ext cx="7859713" cy="547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" action="ppaction://noaction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4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" action="ppaction://noaction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3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" action="ppaction://noaction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" action="ppaction://noaction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3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" action="ppaction://noaction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4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" action="ppaction://noaction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3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" action="ppaction://noaction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4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pic>
        <p:nvPicPr>
          <p:cNvPr id="54" name="Imag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612924" y="3068960"/>
            <a:ext cx="7578576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Mesure</a:t>
            </a:r>
            <a:r>
              <a:rPr lang="fr-FR" sz="2400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Benchmark</a:t>
            </a:r>
            <a:endParaRPr lang="fr-FR" sz="2400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  <a:defRPr/>
            </a:pPr>
            <a:endParaRPr lang="fr-FR" sz="2400" b="1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Plus c’est court, mieux c’est : </a:t>
            </a:r>
            <a:r>
              <a:rPr lang="fr-FR" sz="2400" b="1" kern="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MicroLearning</a:t>
            </a:r>
            <a:endParaRPr lang="fr-FR" sz="2400" b="1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endParaRPr lang="fr-FR" sz="2400" b="1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Valoriser l’expérience : </a:t>
            </a:r>
            <a:r>
              <a:rPr lang="fr-FR" sz="2400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Cursus par niveau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12924" y="1336389"/>
            <a:ext cx="745386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r-FR" sz="2800" b="1" kern="0" dirty="0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Intervention autour de </a:t>
            </a:r>
            <a:r>
              <a:rPr lang="fr-FR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fr-FR" sz="2800" b="1" kern="0" dirty="0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points </a:t>
            </a:r>
            <a:r>
              <a:rPr lang="fr-FR" sz="2800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clés</a:t>
            </a:r>
          </a:p>
        </p:txBody>
      </p:sp>
    </p:spTree>
    <p:extLst>
      <p:ext uri="{BB962C8B-B14F-4D97-AF65-F5344CB8AC3E}">
        <p14:creationId xmlns:p14="http://schemas.microsoft.com/office/powerpoint/2010/main" val="17739496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5875"/>
            <a:ext cx="179388" cy="6873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1177210" y="1003535"/>
            <a:ext cx="7096829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r-FR" sz="28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</a:t>
            </a:r>
          </a:p>
          <a:p>
            <a:pPr>
              <a:lnSpc>
                <a:spcPct val="120000"/>
              </a:lnSpc>
              <a:defRPr/>
            </a:pPr>
            <a:endParaRPr lang="en-US" sz="4400" kern="0" dirty="0">
              <a:solidFill>
                <a:srgbClr val="FF9F5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/>
              <a:ea typeface="ＭＳ Ｐゴシック" pitchFamily="34"/>
              <a:cs typeface="Calibri" pitchFamily="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91" name="il_fi" descr="Suivez-nous sur LinkedIn !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29" y="1556792"/>
            <a:ext cx="3841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Image 12" descr="Suivez-nous sur Twitter !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67" y="1556792"/>
            <a:ext cx="3841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208871" y="2505583"/>
            <a:ext cx="6675497" cy="319472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>
            <a:spAutoFit/>
          </a:bodyPr>
          <a:lstStyle/>
          <a:p>
            <a:pPr defTabSz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</a:t>
            </a:r>
            <a:r>
              <a:rPr lang="en-US" b="1" kern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Solucom</a:t>
            </a:r>
            <a:r>
              <a:rPr lang="en-US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</a:t>
            </a:r>
          </a:p>
          <a:p>
            <a:pPr defTabSz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Mail: </a:t>
            </a:r>
            <a:r>
              <a:rPr lang="en-US" kern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claire.carre@solucom.fr</a:t>
            </a:r>
            <a:endParaRPr lang="en-US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Conscio Technologies </a:t>
            </a:r>
            <a:r>
              <a:rPr lang="en-US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US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Mail: </a:t>
            </a:r>
            <a:r>
              <a:rPr lang="en-US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contact@conscio-technologies.com</a:t>
            </a:r>
            <a:endParaRPr lang="en-US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US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el: +33 (0)9 54 94 68 84 </a:t>
            </a:r>
            <a:r>
              <a:rPr lang="en-US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fr-FR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kern="0" spc="3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hlinkClick r:id="rId9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2" name="Rectangle 31">
            <a:hlinkClick r:id="rId10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33" name="Rectangle 32">
            <a:hlinkClick r:id="rId11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5" name="Rectangle 34">
            <a:hlinkClick r:id="rId9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8" name="Rectangle 37">
            <a:hlinkClick r:id="rId11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9" name="Rectangle 38">
            <a:hlinkClick r:id="rId9" action="ppaction://hlinksldjump"/>
          </p:cNvPr>
          <p:cNvSpPr/>
          <p:nvPr/>
        </p:nvSpPr>
        <p:spPr>
          <a:xfrm>
            <a:off x="8578359" y="2283378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8591846" y="-13055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8591846" y="1138648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8591846" y="3415946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8591846" y="4567649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25" name="Rectangle 24">
            <a:hlinkClick r:id="rId11" action="ppaction://hlinksldjump"/>
          </p:cNvPr>
          <p:cNvSpPr/>
          <p:nvPr/>
        </p:nvSpPr>
        <p:spPr>
          <a:xfrm>
            <a:off x="8591846" y="5719352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8591845" y="2264243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27" name="Grouper 26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28" name="Rectangle 27">
              <a:hlinkClick r:id="rId8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>
              <a:hlinkClick r:id="rId9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37" name="Rectangle 36">
              <a:hlinkClick r:id="rId10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0" name="Rectangle 39">
              <a:hlinkClick r:id="rId11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2" name="Rectangle 41">
              <a:hlinkClick r:id="rId9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3" name="Rectangle 42">
              <a:hlinkClick r:id="rId11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4" name="Rectangle 43">
              <a:hlinkClick r:id="rId9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5" name="Rectangle 44">
              <a:hlinkClick r:id="rId8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hlinkClick r:id="rId10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47" name="Rectangle 46">
              <a:hlinkClick r:id="rId11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48" name="Rectangle 47">
              <a:hlinkClick r:id="rId9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49" name="Rectangle 48">
              <a:hlinkClick r:id="rId11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rId9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pic>
        <p:nvPicPr>
          <p:cNvPr id="51" name="Image 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" action="ppaction://noaction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15875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" action="ppaction://noaction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4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" action="ppaction://noaction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3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" action="ppaction://noaction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" action="ppaction://noaction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3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" action="ppaction://noaction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4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" action="ppaction://noaction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3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" action="ppaction://noaction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4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pic>
        <p:nvPicPr>
          <p:cNvPr id="54" name="Imag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637129" y="2632844"/>
            <a:ext cx="7723510" cy="318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Aider nos</a:t>
            </a:r>
            <a:r>
              <a:rPr lang="fr-FR" sz="2400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clients </a:t>
            </a: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développer</a:t>
            </a:r>
            <a:r>
              <a:rPr lang="fr-FR" sz="2400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une culture de la sécurité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endParaRPr lang="fr-FR" sz="2400" b="1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endParaRPr lang="fr-FR" sz="2400" b="1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Proposer</a:t>
            </a:r>
            <a:r>
              <a:rPr lang="fr-FR" sz="2400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méthodes </a:t>
            </a: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400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outils </a:t>
            </a: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pour y arriver</a:t>
            </a:r>
            <a:endParaRPr lang="fr-FR" sz="2400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endParaRPr lang="fr-FR" sz="2400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  <a:defRPr/>
            </a:pPr>
            <a:endParaRPr lang="fr-FR" sz="2400" b="1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89557" y="1212452"/>
            <a:ext cx="777686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r-FR" sz="2800" b="1" kern="0" dirty="0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Notre </a:t>
            </a:r>
            <a:r>
              <a:rPr lang="fr-FR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mission</a:t>
            </a:r>
            <a:endParaRPr lang="fr-FR" sz="2800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88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" action="ppaction://noaction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15875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" action="ppaction://noaction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4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" action="ppaction://noaction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3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" action="ppaction://noaction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" action="ppaction://noaction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3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" action="ppaction://noaction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4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" action="ppaction://noaction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3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" action="ppaction://noaction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4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pic>
        <p:nvPicPr>
          <p:cNvPr id="54" name="Imag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637129" y="2632844"/>
            <a:ext cx="772351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fr-FR" sz="2400" b="1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 années</a:t>
            </a: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dans le domaine de la </a:t>
            </a:r>
            <a:r>
              <a:rPr lang="fr-FR" sz="2400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sensibilisation</a:t>
            </a:r>
            <a:endParaRPr lang="fr-FR" sz="2400" b="1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endParaRPr lang="fr-FR" sz="2400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b="1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700 000</a:t>
            </a: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4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personnes sensibilisées</a:t>
            </a:r>
            <a:endParaRPr lang="fr-FR" sz="2400" b="1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endParaRPr lang="fr-FR" sz="2400" b="1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  <a:defRPr/>
            </a:pPr>
            <a:endParaRPr lang="fr-FR" sz="2400" b="1" kern="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89557" y="1212452"/>
            <a:ext cx="777686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r-FR" sz="2800" b="1" kern="0" dirty="0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s’appuyant </a:t>
            </a:r>
            <a:r>
              <a:rPr lang="fr-FR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</a:t>
            </a:r>
            <a:endParaRPr lang="fr-FR" sz="2800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156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" action="ppaction://noaction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15875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" action="ppaction://noaction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4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" action="ppaction://noaction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3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" action="ppaction://noaction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" action="ppaction://noaction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3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" action="ppaction://noaction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4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" action="ppaction://noaction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3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" action="ppaction://noaction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4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pic>
        <p:nvPicPr>
          <p:cNvPr id="54" name="Imag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689557" y="1212452"/>
            <a:ext cx="777686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r-FR" sz="2800" b="1" kern="0" dirty="0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une approche </a:t>
            </a:r>
            <a:r>
              <a:rPr lang="fr-FR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globale</a:t>
            </a:r>
            <a:endParaRPr lang="fr-FR" sz="2800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4211960" y="2636912"/>
            <a:ext cx="0" cy="3312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115616" y="2060848"/>
            <a:ext cx="2001851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r-FR" sz="28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Contenus</a:t>
            </a:r>
            <a:endParaRPr lang="fr-FR" sz="2800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004048" y="2060848"/>
            <a:ext cx="2880320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r-FR" sz="28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Plates-formes</a:t>
            </a:r>
            <a:endParaRPr lang="fr-FR" sz="2800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95536" y="3068960"/>
            <a:ext cx="3456384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0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Sécurité information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0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ISAM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0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Données personnelles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0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Santé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0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Développement durable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is-IS" sz="2000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fr-FR" sz="2000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0" name="Image 5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" t="17105" b="13596"/>
          <a:stretch/>
        </p:blipFill>
        <p:spPr bwMode="auto">
          <a:xfrm>
            <a:off x="4499992" y="2996952"/>
            <a:ext cx="3386341" cy="1080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 descr="logoR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3056"/>
            <a:ext cx="2570224" cy="181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363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rId3" action="ppaction://hlinksldjump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27384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683568" y="1416907"/>
            <a:ext cx="806489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r-FR" sz="2800" b="1" kern="0" dirty="0" smtClean="0">
                <a:solidFill>
                  <a:srgbClr val="4040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Mesurer</a:t>
            </a:r>
            <a:r>
              <a:rPr lang="fr-FR" sz="2800" b="1" kern="0" dirty="0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dans la durée l’efficacité de la </a:t>
            </a:r>
            <a:r>
              <a:rPr lang="fr-FR" sz="2800" b="1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sensibilisation à la sécurité de l’information</a:t>
            </a:r>
            <a:endParaRPr lang="fr-FR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316298" y="3172208"/>
            <a:ext cx="7651502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Priorisation des actions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endParaRPr lang="fr-FR" sz="2400" kern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kern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Reporting</a:t>
            </a:r>
            <a:endParaRPr lang="fr-FR" sz="2400" kern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endParaRPr lang="fr-FR" sz="2400" kern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fr-FR" sz="24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Amélioration continue</a:t>
            </a:r>
            <a:endParaRPr lang="fr-FR" sz="24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4" name="Imag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rId3" action="ppaction://hlinksldjump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27384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825170" y="1367383"/>
            <a:ext cx="806489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r-FR" sz="3200" kern="0" dirty="0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</a:t>
            </a:r>
            <a:r>
              <a:rPr lang="fr-FR" sz="32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partenariat</a:t>
            </a:r>
            <a:endParaRPr lang="fr-FR" sz="32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2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2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pic>
        <p:nvPicPr>
          <p:cNvPr id="54" name="Picture 49" descr="Logo_Solucom_900_4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71" y="2810099"/>
            <a:ext cx="2922489" cy="129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Imag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063844"/>
            <a:ext cx="3403514" cy="72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656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631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5825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le isocèle 4">
            <a:hlinkClick r:id="rId2" action="ppaction://hlinksldjump"/>
          </p:cNvPr>
          <p:cNvSpPr/>
          <p:nvPr/>
        </p:nvSpPr>
        <p:spPr>
          <a:xfrm rot="16200000">
            <a:off x="731202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6470650"/>
            <a:ext cx="503238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120063" y="6470650"/>
            <a:ext cx="234950" cy="19843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le isocèle 7">
            <a:hlinkClick r:id="rId3" action="ppaction://hlinksldjump"/>
          </p:cNvPr>
          <p:cNvSpPr/>
          <p:nvPr/>
        </p:nvSpPr>
        <p:spPr>
          <a:xfrm rot="5400000">
            <a:off x="8194675" y="6521450"/>
            <a:ext cx="84138" cy="9048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15875"/>
            <a:ext cx="179388" cy="6873875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469401" y="957509"/>
            <a:ext cx="7096829" cy="11264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r-FR" sz="2800" kern="0" dirty="0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outil : </a:t>
            </a:r>
            <a:r>
              <a:rPr lang="fr-FR" sz="2800" kern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ISAM </a:t>
            </a:r>
          </a:p>
          <a:p>
            <a:pPr>
              <a:lnSpc>
                <a:spcPct val="120000"/>
              </a:lnSpc>
              <a:defRPr/>
            </a:pPr>
            <a:r>
              <a:rPr lang="fr-FR" sz="2800" kern="0" dirty="0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 Security </a:t>
            </a:r>
            <a:r>
              <a:rPr lang="fr-FR" sz="2800" kern="0" dirty="0" err="1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Awareness</a:t>
            </a:r>
            <a:r>
              <a:rPr lang="fr-FR" sz="2800" kern="0" dirty="0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800" kern="0" dirty="0" err="1" smtClean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Meter</a:t>
            </a:r>
            <a:endParaRPr lang="fr-FR" sz="2800" kern="0" dirty="0">
              <a:solidFill>
                <a:srgbClr val="FF7D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8578360" y="-1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Qui sommes nous 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8585103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8578360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Un </a:t>
            </a:r>
          </a:p>
          <a:p>
            <a:pPr algn="ctr">
              <a:defRPr/>
            </a:pPr>
            <a:r>
              <a:rPr lang="fr-FR" sz="1400" dirty="0"/>
              <a:t>constat</a:t>
            </a:r>
            <a:endParaRPr lang="en-US" sz="1400" dirty="0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8578360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Notre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8585103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29" name="Rectangle 28">
            <a:hlinkClick r:id="rId4" action="ppaction://hlinksldjump"/>
          </p:cNvPr>
          <p:cNvSpPr/>
          <p:nvPr/>
        </p:nvSpPr>
        <p:spPr>
          <a:xfrm>
            <a:off x="8578360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Pourquoi Sensiwave ?</a:t>
            </a:r>
            <a:endParaRPr lang="en-US" sz="1400" dirty="0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8578360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8578359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Votre</a:t>
            </a:r>
          </a:p>
          <a:p>
            <a:pPr algn="ctr">
              <a:defRPr/>
            </a:pPr>
            <a:r>
              <a:rPr lang="fr-FR" sz="1400" dirty="0"/>
              <a:t> besoin</a:t>
            </a:r>
            <a:endParaRPr lang="en-US" sz="1400" dirty="0"/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8588032" y="-47502"/>
            <a:ext cx="595409" cy="11517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About us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8588032" y="1151702"/>
            <a:ext cx="595409" cy="1151703"/>
          </a:xfrm>
          <a:prstGeom prst="rect">
            <a:avLst/>
          </a:prstGeom>
          <a:solidFill>
            <a:srgbClr val="FF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A Fact</a:t>
            </a:r>
            <a:endParaRPr lang="en-US" sz="1400" dirty="0"/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8588032" y="3429000"/>
            <a:ext cx="595409" cy="1151703"/>
          </a:xfrm>
          <a:prstGeom prst="rect">
            <a:avLst/>
          </a:prstGeom>
          <a:solidFill>
            <a:srgbClr val="FF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Our </a:t>
            </a:r>
          </a:p>
          <a:p>
            <a:pPr algn="ctr">
              <a:defRPr/>
            </a:pPr>
            <a:r>
              <a:rPr lang="fr-FR" sz="1400" dirty="0"/>
              <a:t>solution</a:t>
            </a:r>
            <a:endParaRPr lang="en-US" sz="1400" dirty="0"/>
          </a:p>
        </p:txBody>
      </p:sp>
      <p:sp>
        <p:nvSpPr>
          <p:cNvPr id="35" name="Rectangle 34">
            <a:hlinkClick r:id="rId4" action="ppaction://hlinksldjump"/>
          </p:cNvPr>
          <p:cNvSpPr/>
          <p:nvPr/>
        </p:nvSpPr>
        <p:spPr>
          <a:xfrm>
            <a:off x="8588032" y="4580703"/>
            <a:ext cx="595409" cy="1151703"/>
          </a:xfrm>
          <a:prstGeom prst="rect">
            <a:avLst/>
          </a:prstGeom>
          <a:solidFill>
            <a:srgbClr val="FF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Why</a:t>
            </a:r>
            <a:r>
              <a:rPr lang="fr-FR" sz="1400" dirty="0"/>
              <a:t> Sensiwave ?</a:t>
            </a:r>
            <a:endParaRPr lang="en-US" sz="1400" dirty="0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8588032" y="5732406"/>
            <a:ext cx="595409" cy="1151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/>
              <a:t>Contact</a:t>
            </a:r>
            <a:endParaRPr lang="en-US" sz="1400" dirty="0"/>
          </a:p>
        </p:txBody>
      </p: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8588031" y="2277297"/>
            <a:ext cx="595409" cy="11517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400" dirty="0" err="1"/>
              <a:t>Your</a:t>
            </a:r>
            <a:r>
              <a:rPr lang="fr-FR" sz="1400" dirty="0"/>
              <a:t> </a:t>
            </a:r>
          </a:p>
          <a:p>
            <a:pPr algn="ctr">
              <a:defRPr/>
            </a:pPr>
            <a:r>
              <a:rPr lang="fr-FR" sz="1400" dirty="0" err="1"/>
              <a:t>need</a:t>
            </a:r>
            <a:endParaRPr lang="en-US" sz="14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8578359" y="-1"/>
            <a:ext cx="602153" cy="6884110"/>
            <a:chOff x="8578359" y="-1"/>
            <a:chExt cx="602153" cy="6884110"/>
          </a:xfrm>
        </p:grpSpPr>
        <p:sp>
          <p:nvSpPr>
            <p:cNvPr id="39" name="Rectangle 38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/>
                  </a:solidFill>
                </a:rPr>
                <a:t>Qui sommes nous 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hlinkClick r:id="rId2" action="ppaction://hlinksldjump"/>
            </p:cNvPr>
            <p:cNvSpPr/>
            <p:nvPr/>
          </p:nvSpPr>
          <p:spPr>
            <a:xfrm>
              <a:off x="8585103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Un </a:t>
              </a:r>
            </a:p>
            <a:p>
              <a:pPr algn="ctr">
                <a:defRPr/>
              </a:pPr>
              <a:r>
                <a:rPr lang="fr-FR" sz="1400" dirty="0"/>
                <a:t>constat</a:t>
              </a:r>
              <a:endParaRPr lang="en-US" sz="1400" dirty="0"/>
            </a:p>
          </p:txBody>
        </p:sp>
        <p:sp>
          <p:nvSpPr>
            <p:cNvPr id="43" name="Rectangle 42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Notre </a:t>
              </a:r>
            </a:p>
            <a:p>
              <a:pPr algn="ctr">
                <a:defRPr/>
              </a:pPr>
              <a:r>
                <a:rPr lang="fr-FR" sz="1400" dirty="0"/>
                <a:t>solution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5103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5" name="Rectangle 44">
              <a:hlinkClick r:id="rId4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Pourquoi Sensiwave ?</a:t>
              </a:r>
              <a:endParaRPr lang="en-US" sz="1400" dirty="0"/>
            </a:p>
          </p:txBody>
        </p:sp>
        <p:sp>
          <p:nvSpPr>
            <p:cNvPr id="46" name="Rectangle 45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Contact</a:t>
              </a:r>
              <a:endParaRPr lang="en-US" sz="1400" dirty="0"/>
            </a:p>
          </p:txBody>
        </p:sp>
        <p:sp>
          <p:nvSpPr>
            <p:cNvPr id="47" name="Rectangle 46">
              <a:hlinkClick r:id="rId2" action="ppaction://hlinksldjump"/>
            </p:cNvPr>
            <p:cNvSpPr/>
            <p:nvPr/>
          </p:nvSpPr>
          <p:spPr>
            <a:xfrm>
              <a:off x="8578360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/>
                <a:t>Votre</a:t>
              </a:r>
            </a:p>
            <a:p>
              <a:pPr algn="ctr">
                <a:defRPr/>
              </a:pPr>
              <a:r>
                <a:rPr lang="fr-FR" sz="1400" dirty="0"/>
                <a:t> besoin</a:t>
              </a:r>
              <a:endParaRPr lang="en-US" sz="1400" dirty="0"/>
            </a:p>
          </p:txBody>
        </p:sp>
        <p:sp>
          <p:nvSpPr>
            <p:cNvPr id="48" name="Rectangle 47">
              <a:hlinkClick r:id="rId4" action="ppaction://hlinksldjump"/>
            </p:cNvPr>
            <p:cNvSpPr/>
            <p:nvPr/>
          </p:nvSpPr>
          <p:spPr>
            <a:xfrm>
              <a:off x="8578360" y="-1"/>
              <a:ext cx="595409" cy="11517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hlinkClick r:id="rId5" action="ppaction://hlinksldjump"/>
            </p:cNvPr>
            <p:cNvSpPr/>
            <p:nvPr/>
          </p:nvSpPr>
          <p:spPr>
            <a:xfrm>
              <a:off x="8578360" y="1151702"/>
              <a:ext cx="595409" cy="1151703"/>
            </a:xfrm>
            <a:prstGeom prst="rect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0" name="Rectangle 49">
              <a:hlinkClick r:id="rId3" action="ppaction://hlinksldjump"/>
            </p:cNvPr>
            <p:cNvSpPr/>
            <p:nvPr/>
          </p:nvSpPr>
          <p:spPr>
            <a:xfrm>
              <a:off x="8578360" y="3429000"/>
              <a:ext cx="595409" cy="1151703"/>
            </a:xfrm>
            <a:prstGeom prst="rect">
              <a:avLst/>
            </a:prstGeom>
            <a:solidFill>
              <a:srgbClr val="FF9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  <p:sp>
          <p:nvSpPr>
            <p:cNvPr id="51" name="Rectangle 50">
              <a:hlinkClick r:id="rId4" action="ppaction://hlinksldjump"/>
            </p:cNvPr>
            <p:cNvSpPr/>
            <p:nvPr/>
          </p:nvSpPr>
          <p:spPr>
            <a:xfrm>
              <a:off x="8578360" y="4580703"/>
              <a:ext cx="595409" cy="1151703"/>
            </a:xfrm>
            <a:prstGeom prst="rect">
              <a:avLst/>
            </a:prstGeom>
            <a:solidFill>
              <a:srgbClr val="FF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2" name="Rectangle 51">
              <a:hlinkClick r:id="rId3" action="ppaction://hlinksldjump"/>
            </p:cNvPr>
            <p:cNvSpPr/>
            <p:nvPr/>
          </p:nvSpPr>
          <p:spPr>
            <a:xfrm>
              <a:off x="8578360" y="5732406"/>
              <a:ext cx="595409" cy="11517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53" name="Rectangle 52">
              <a:hlinkClick r:id="rId2" action="ppaction://hlinksldjump"/>
            </p:cNvPr>
            <p:cNvSpPr/>
            <p:nvPr/>
          </p:nvSpPr>
          <p:spPr>
            <a:xfrm>
              <a:off x="8578359" y="2277297"/>
              <a:ext cx="595409" cy="1151703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fr-FR" sz="1400" dirty="0"/>
            </a:p>
          </p:txBody>
        </p:sp>
      </p:grpSp>
      <p:pic>
        <p:nvPicPr>
          <p:cNvPr id="54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21185" r="11932" b="31117"/>
          <a:stretch>
            <a:fillRect/>
          </a:stretch>
        </p:blipFill>
        <p:spPr bwMode="auto">
          <a:xfrm>
            <a:off x="5868144" y="0"/>
            <a:ext cx="2736304" cy="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ZoneTexte 54"/>
          <p:cNvSpPr txBox="1"/>
          <p:nvPr/>
        </p:nvSpPr>
        <p:spPr>
          <a:xfrm>
            <a:off x="6026942" y="4077072"/>
            <a:ext cx="2520000" cy="123110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fr-FR"/>
            </a:defPPr>
            <a:lvl1pPr algn="ctr">
              <a:spcBef>
                <a:spcPts val="1200"/>
              </a:spcBef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kern="0" dirty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Sensibilité</a:t>
            </a:r>
          </a:p>
          <a:p>
            <a:r>
              <a:rPr lang="fr-FR" kern="0" dirty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Connaissance </a:t>
            </a:r>
          </a:p>
          <a:p>
            <a:r>
              <a:rPr lang="fr-FR" kern="0" dirty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Comportement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07504" y="3033826"/>
            <a:ext cx="2376264" cy="64633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fr-FR" b="1" kern="0" dirty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questions selon </a:t>
            </a:r>
          </a:p>
          <a:p>
            <a:pPr algn="ctr"/>
            <a:r>
              <a:rPr lang="fr-FR" b="1" kern="0" dirty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 thèmes</a:t>
            </a:r>
          </a:p>
        </p:txBody>
      </p:sp>
      <p:cxnSp>
        <p:nvCxnSpPr>
          <p:cNvPr id="57" name="Connecteur droit 56"/>
          <p:cNvCxnSpPr/>
          <p:nvPr/>
        </p:nvCxnSpPr>
        <p:spPr>
          <a:xfrm>
            <a:off x="251520" y="3751603"/>
            <a:ext cx="221229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5940432" y="3097896"/>
            <a:ext cx="2520000" cy="64633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fr-FR" b="1" kern="0" dirty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axes d’appropriation de la cybersécurité</a:t>
            </a:r>
          </a:p>
        </p:txBody>
      </p:sp>
      <p:cxnSp>
        <p:nvCxnSpPr>
          <p:cNvPr id="59" name="Connecteur droit 58"/>
          <p:cNvCxnSpPr/>
          <p:nvPr/>
        </p:nvCxnSpPr>
        <p:spPr>
          <a:xfrm flipV="1">
            <a:off x="6031830" y="3741023"/>
            <a:ext cx="2428602" cy="105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2843815" y="3316605"/>
            <a:ext cx="2811310" cy="3693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fr-FR" b="1" kern="0" dirty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niveaux d’évaluation 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2987824" y="4077072"/>
            <a:ext cx="2908372" cy="123110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fr-FR"/>
            </a:defPPr>
            <a:lvl1pPr algn="ctr">
              <a:spcBef>
                <a:spcPts val="1200"/>
              </a:spcBef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kern="0" dirty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Fort (&gt; 80%)</a:t>
            </a:r>
          </a:p>
          <a:p>
            <a:r>
              <a:rPr lang="fr-FR" kern="0" dirty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Moyen (entre 70% et 80%)</a:t>
            </a:r>
          </a:p>
          <a:p>
            <a:r>
              <a:rPr lang="fr-FR" kern="0" dirty="0">
                <a:solidFill>
                  <a:srgbClr val="FF7D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Faible (&lt; 70%)</a:t>
            </a:r>
          </a:p>
        </p:txBody>
      </p:sp>
      <p:cxnSp>
        <p:nvCxnSpPr>
          <p:cNvPr id="62" name="Connecteur droit 61"/>
          <p:cNvCxnSpPr/>
          <p:nvPr/>
        </p:nvCxnSpPr>
        <p:spPr>
          <a:xfrm>
            <a:off x="2987824" y="3751603"/>
            <a:ext cx="2520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291552"/>
            <a:ext cx="2580626" cy="93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00142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Été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16389</TotalTime>
  <Words>2074</Words>
  <Application>Microsoft Macintosh PowerPoint</Application>
  <PresentationFormat>Présentation à l'écran (4:3)</PresentationFormat>
  <Paragraphs>1068</Paragraphs>
  <Slides>30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Conscio Tech - Rapid Awareness</dc:title>
  <dc:creator>stt</dc:creator>
  <cp:lastModifiedBy>Michel Gerard</cp:lastModifiedBy>
  <cp:revision>443</cp:revision>
  <cp:lastPrinted>2016-04-06T16:24:15Z</cp:lastPrinted>
  <dcterms:created xsi:type="dcterms:W3CDTF">2013-02-14T11:28:58Z</dcterms:created>
  <dcterms:modified xsi:type="dcterms:W3CDTF">2016-04-06T16:58:30Z</dcterms:modified>
</cp:coreProperties>
</file>