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18"/>
  </p:notesMasterIdLst>
  <p:handoutMasterIdLst>
    <p:handoutMasterId r:id="rId19"/>
  </p:handoutMasterIdLst>
  <p:sldIdLst>
    <p:sldId id="267" r:id="rId2"/>
    <p:sldId id="454" r:id="rId3"/>
    <p:sldId id="474" r:id="rId4"/>
    <p:sldId id="504" r:id="rId5"/>
    <p:sldId id="490" r:id="rId6"/>
    <p:sldId id="494" r:id="rId7"/>
    <p:sldId id="501" r:id="rId8"/>
    <p:sldId id="505" r:id="rId9"/>
    <p:sldId id="496" r:id="rId10"/>
    <p:sldId id="495" r:id="rId11"/>
    <p:sldId id="497" r:id="rId12"/>
    <p:sldId id="503" r:id="rId13"/>
    <p:sldId id="498" r:id="rId14"/>
    <p:sldId id="502" r:id="rId15"/>
    <p:sldId id="499" r:id="rId16"/>
    <p:sldId id="506" r:id="rId17"/>
  </p:sldIdLst>
  <p:sldSz cx="9144000" cy="6858000" type="screen4x3"/>
  <p:notesSz cx="6692900" cy="9867900"/>
  <p:defaultTextStyle>
    <a:defPPr>
      <a:defRPr lang="fr-FR"/>
    </a:defPPr>
    <a:lvl1pPr algn="ctr" rtl="0" eaLnBrk="0" fontAlgn="base" hangingPunct="0">
      <a:spcBef>
        <a:spcPct val="0"/>
      </a:spcBef>
      <a:spcAft>
        <a:spcPct val="0"/>
      </a:spcAft>
      <a:defRPr sz="2800" kern="1200">
        <a:solidFill>
          <a:schemeClr val="tx1"/>
        </a:solidFill>
        <a:latin typeface="Arial" charset="0"/>
        <a:ea typeface="+mn-ea"/>
        <a:cs typeface="+mn-cs"/>
      </a:defRPr>
    </a:lvl1pPr>
    <a:lvl2pPr marL="457200" algn="ctr" rtl="0" eaLnBrk="0" fontAlgn="base" hangingPunct="0">
      <a:spcBef>
        <a:spcPct val="0"/>
      </a:spcBef>
      <a:spcAft>
        <a:spcPct val="0"/>
      </a:spcAft>
      <a:defRPr sz="2800" kern="1200">
        <a:solidFill>
          <a:schemeClr val="tx1"/>
        </a:solidFill>
        <a:latin typeface="Arial" charset="0"/>
        <a:ea typeface="+mn-ea"/>
        <a:cs typeface="+mn-cs"/>
      </a:defRPr>
    </a:lvl2pPr>
    <a:lvl3pPr marL="914400" algn="ctr" rtl="0" eaLnBrk="0" fontAlgn="base" hangingPunct="0">
      <a:spcBef>
        <a:spcPct val="0"/>
      </a:spcBef>
      <a:spcAft>
        <a:spcPct val="0"/>
      </a:spcAft>
      <a:defRPr sz="2800" kern="1200">
        <a:solidFill>
          <a:schemeClr val="tx1"/>
        </a:solidFill>
        <a:latin typeface="Arial" charset="0"/>
        <a:ea typeface="+mn-ea"/>
        <a:cs typeface="+mn-cs"/>
      </a:defRPr>
    </a:lvl3pPr>
    <a:lvl4pPr marL="1371600" algn="ctr" rtl="0" eaLnBrk="0" fontAlgn="base" hangingPunct="0">
      <a:spcBef>
        <a:spcPct val="0"/>
      </a:spcBef>
      <a:spcAft>
        <a:spcPct val="0"/>
      </a:spcAft>
      <a:defRPr sz="2800" kern="1200">
        <a:solidFill>
          <a:schemeClr val="tx1"/>
        </a:solidFill>
        <a:latin typeface="Arial" charset="0"/>
        <a:ea typeface="+mn-ea"/>
        <a:cs typeface="+mn-cs"/>
      </a:defRPr>
    </a:lvl4pPr>
    <a:lvl5pPr marL="1828800" algn="ctr"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A3D9"/>
    <a:srgbClr val="FFA375"/>
    <a:srgbClr val="AFAFAF"/>
    <a:srgbClr val="96139B"/>
    <a:srgbClr val="FFFF00"/>
    <a:srgbClr val="32912A"/>
    <a:srgbClr val="534BB5"/>
    <a:srgbClr val="9DE4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3" autoAdjust="0"/>
    <p:restoredTop sz="99885" autoAdjust="0"/>
  </p:normalViewPr>
  <p:slideViewPr>
    <p:cSldViewPr snapToGrid="0">
      <p:cViewPr>
        <p:scale>
          <a:sx n="75" d="100"/>
          <a:sy n="75" d="100"/>
        </p:scale>
        <p:origin x="-1242" y="-72"/>
      </p:cViewPr>
      <p:guideLst>
        <p:guide orient="horz" pos="2259"/>
        <p:guide orient="horz" pos="4173"/>
        <p:guide orient="horz" pos="765"/>
        <p:guide orient="horz" pos="1275"/>
        <p:guide pos="175"/>
        <p:guide pos="5616"/>
        <p:guide pos="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088" y="-96"/>
      </p:cViewPr>
      <p:guideLst>
        <p:guide orient="horz" pos="3108"/>
        <p:guide pos="21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t" anchorCtr="0" compatLnSpc="1">
            <a:prstTxWarp prst="textNoShape">
              <a:avLst/>
            </a:prstTxWarp>
          </a:bodyPr>
          <a:lstStyle>
            <a:lvl1pPr algn="l" defTabSz="962025">
              <a:defRPr sz="1300">
                <a:latin typeface="Times New Roman" pitchFamily="18" charset="0"/>
              </a:defRPr>
            </a:lvl1pPr>
          </a:lstStyle>
          <a:p>
            <a:pPr>
              <a:defRPr/>
            </a:pPr>
            <a:endParaRPr lang="fr-FR"/>
          </a:p>
        </p:txBody>
      </p:sp>
      <p:sp>
        <p:nvSpPr>
          <p:cNvPr id="5123" name="Rectangle 3"/>
          <p:cNvSpPr>
            <a:spLocks noGrp="1" noChangeArrowheads="1"/>
          </p:cNvSpPr>
          <p:nvPr>
            <p:ph type="dt" sz="quarter" idx="1"/>
          </p:nvPr>
        </p:nvSpPr>
        <p:spPr bwMode="auto">
          <a:xfrm>
            <a:off x="3790950" y="0"/>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t" anchorCtr="0" compatLnSpc="1">
            <a:prstTxWarp prst="textNoShape">
              <a:avLst/>
            </a:prstTxWarp>
          </a:bodyPr>
          <a:lstStyle>
            <a:lvl1pPr algn="r" defTabSz="962025">
              <a:defRPr sz="1300">
                <a:latin typeface="Times New Roman" pitchFamily="18" charset="0"/>
              </a:defRPr>
            </a:lvl1pPr>
          </a:lstStyle>
          <a:p>
            <a:pPr>
              <a:defRPr/>
            </a:pPr>
            <a:endParaRPr lang="fr-FR"/>
          </a:p>
        </p:txBody>
      </p:sp>
      <p:sp>
        <p:nvSpPr>
          <p:cNvPr id="5124" name="Rectangle 4"/>
          <p:cNvSpPr>
            <a:spLocks noGrp="1" noChangeArrowheads="1"/>
          </p:cNvSpPr>
          <p:nvPr>
            <p:ph type="ftr" sz="quarter" idx="2"/>
          </p:nvPr>
        </p:nvSpPr>
        <p:spPr bwMode="auto">
          <a:xfrm>
            <a:off x="0" y="9375775"/>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b" anchorCtr="0" compatLnSpc="1">
            <a:prstTxWarp prst="textNoShape">
              <a:avLst/>
            </a:prstTxWarp>
          </a:bodyPr>
          <a:lstStyle>
            <a:lvl1pPr algn="l" defTabSz="962025">
              <a:defRPr sz="1300">
                <a:latin typeface="Times New Roman" pitchFamily="18" charset="0"/>
              </a:defRPr>
            </a:lvl1pPr>
          </a:lstStyle>
          <a:p>
            <a:pPr>
              <a:defRPr/>
            </a:pPr>
            <a:endParaRPr lang="fr-FR"/>
          </a:p>
        </p:txBody>
      </p:sp>
      <p:sp>
        <p:nvSpPr>
          <p:cNvPr id="5125" name="Rectangle 5"/>
          <p:cNvSpPr>
            <a:spLocks noGrp="1" noChangeArrowheads="1"/>
          </p:cNvSpPr>
          <p:nvPr>
            <p:ph type="sldNum" sz="quarter" idx="3"/>
          </p:nvPr>
        </p:nvSpPr>
        <p:spPr bwMode="auto">
          <a:xfrm>
            <a:off x="3790950" y="9375775"/>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b" anchorCtr="0" compatLnSpc="1">
            <a:prstTxWarp prst="textNoShape">
              <a:avLst/>
            </a:prstTxWarp>
          </a:bodyPr>
          <a:lstStyle>
            <a:lvl1pPr algn="r" defTabSz="962025">
              <a:defRPr sz="1300">
                <a:latin typeface="Times New Roman" pitchFamily="18" charset="0"/>
              </a:defRPr>
            </a:lvl1pPr>
          </a:lstStyle>
          <a:p>
            <a:pPr>
              <a:defRPr/>
            </a:pPr>
            <a:fld id="{E3316D66-28EE-4A98-A6D8-D5B5A959FEAB}" type="slidenum">
              <a:rPr lang="fr-FR"/>
              <a:pPr>
                <a:defRPr/>
              </a:pPr>
              <a:t>‹N°›</a:t>
            </a:fld>
            <a:endParaRPr lang="fr-FR"/>
          </a:p>
        </p:txBody>
      </p:sp>
    </p:spTree>
    <p:extLst>
      <p:ext uri="{BB962C8B-B14F-4D97-AF65-F5344CB8AC3E}">
        <p14:creationId xmlns:p14="http://schemas.microsoft.com/office/powerpoint/2010/main" xmlns="" val="118126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t" anchorCtr="0" compatLnSpc="1">
            <a:prstTxWarp prst="textNoShape">
              <a:avLst/>
            </a:prstTxWarp>
          </a:bodyPr>
          <a:lstStyle>
            <a:lvl1pPr algn="l" defTabSz="962025">
              <a:defRPr sz="1300">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790950" y="0"/>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t" anchorCtr="0" compatLnSpc="1">
            <a:prstTxWarp prst="textNoShape">
              <a:avLst/>
            </a:prstTxWarp>
          </a:bodyPr>
          <a:lstStyle>
            <a:lvl1pPr algn="r" defTabSz="962025">
              <a:defRPr sz="1300">
                <a:latin typeface="Times New Roman" pitchFamily="18" charset="0"/>
              </a:defRPr>
            </a:lvl1pPr>
          </a:lstStyle>
          <a:p>
            <a:pPr>
              <a:defRPr/>
            </a:pPr>
            <a:endParaRPr lang="fr-FR"/>
          </a:p>
        </p:txBody>
      </p:sp>
      <p:sp>
        <p:nvSpPr>
          <p:cNvPr id="19460" name="Rectangle 4"/>
          <p:cNvSpPr>
            <a:spLocks noGrp="1" noRot="1" noChangeAspect="1" noChangeArrowheads="1" noTextEdit="1"/>
          </p:cNvSpPr>
          <p:nvPr>
            <p:ph type="sldImg" idx="2"/>
          </p:nvPr>
        </p:nvSpPr>
        <p:spPr bwMode="auto">
          <a:xfrm>
            <a:off x="882650" y="741363"/>
            <a:ext cx="4933950" cy="3700462"/>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892175" y="4686300"/>
            <a:ext cx="4908550" cy="4440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375775"/>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b" anchorCtr="0" compatLnSpc="1">
            <a:prstTxWarp prst="textNoShape">
              <a:avLst/>
            </a:prstTxWarp>
          </a:bodyPr>
          <a:lstStyle>
            <a:lvl1pPr algn="l" defTabSz="962025">
              <a:defRPr sz="1300">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790950" y="9375775"/>
            <a:ext cx="290195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252" tIns="48126" rIns="96252" bIns="48126" numCol="1" anchor="b" anchorCtr="0" compatLnSpc="1">
            <a:prstTxWarp prst="textNoShape">
              <a:avLst/>
            </a:prstTxWarp>
          </a:bodyPr>
          <a:lstStyle>
            <a:lvl1pPr algn="r" defTabSz="962025">
              <a:defRPr sz="1300">
                <a:latin typeface="Times New Roman" pitchFamily="18" charset="0"/>
              </a:defRPr>
            </a:lvl1pPr>
          </a:lstStyle>
          <a:p>
            <a:pPr>
              <a:defRPr/>
            </a:pPr>
            <a:fld id="{5AAB4A68-ECCB-4D51-AF07-D472401DB21F}" type="slidenum">
              <a:rPr lang="fr-FR"/>
              <a:pPr>
                <a:defRPr/>
              </a:pPr>
              <a:t>‹N°›</a:t>
            </a:fld>
            <a:endParaRPr lang="fr-FR"/>
          </a:p>
        </p:txBody>
      </p:sp>
    </p:spTree>
    <p:extLst>
      <p:ext uri="{BB962C8B-B14F-4D97-AF65-F5344CB8AC3E}">
        <p14:creationId xmlns:p14="http://schemas.microsoft.com/office/powerpoint/2010/main" xmlns="" val="1281570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2025">
              <a:defRPr sz="2800">
                <a:solidFill>
                  <a:schemeClr val="tx1"/>
                </a:solidFill>
                <a:latin typeface="Arial" charset="0"/>
              </a:defRPr>
            </a:lvl1pPr>
            <a:lvl2pPr marL="742950" indent="-285750" defTabSz="962025">
              <a:defRPr sz="2800">
                <a:solidFill>
                  <a:schemeClr val="tx1"/>
                </a:solidFill>
                <a:latin typeface="Arial" charset="0"/>
              </a:defRPr>
            </a:lvl2pPr>
            <a:lvl3pPr marL="1143000" indent="-228600" defTabSz="962025">
              <a:defRPr sz="2800">
                <a:solidFill>
                  <a:schemeClr val="tx1"/>
                </a:solidFill>
                <a:latin typeface="Arial" charset="0"/>
              </a:defRPr>
            </a:lvl3pPr>
            <a:lvl4pPr marL="1600200" indent="-228600" defTabSz="962025">
              <a:defRPr sz="2800">
                <a:solidFill>
                  <a:schemeClr val="tx1"/>
                </a:solidFill>
                <a:latin typeface="Arial" charset="0"/>
              </a:defRPr>
            </a:lvl4pPr>
            <a:lvl5pPr marL="2057400" indent="-228600" defTabSz="962025">
              <a:defRPr sz="2800">
                <a:solidFill>
                  <a:schemeClr val="tx1"/>
                </a:solidFill>
                <a:latin typeface="Arial" charset="0"/>
              </a:defRPr>
            </a:lvl5pPr>
            <a:lvl6pPr marL="2514600" indent="-228600" algn="ctr" defTabSz="962025" eaLnBrk="0" fontAlgn="base" hangingPunct="0">
              <a:spcBef>
                <a:spcPct val="0"/>
              </a:spcBef>
              <a:spcAft>
                <a:spcPct val="0"/>
              </a:spcAft>
              <a:defRPr sz="2800">
                <a:solidFill>
                  <a:schemeClr val="tx1"/>
                </a:solidFill>
                <a:latin typeface="Arial" charset="0"/>
              </a:defRPr>
            </a:lvl6pPr>
            <a:lvl7pPr marL="2971800" indent="-228600" algn="ctr" defTabSz="962025" eaLnBrk="0" fontAlgn="base" hangingPunct="0">
              <a:spcBef>
                <a:spcPct val="0"/>
              </a:spcBef>
              <a:spcAft>
                <a:spcPct val="0"/>
              </a:spcAft>
              <a:defRPr sz="2800">
                <a:solidFill>
                  <a:schemeClr val="tx1"/>
                </a:solidFill>
                <a:latin typeface="Arial" charset="0"/>
              </a:defRPr>
            </a:lvl7pPr>
            <a:lvl8pPr marL="3429000" indent="-228600" algn="ctr" defTabSz="962025" eaLnBrk="0" fontAlgn="base" hangingPunct="0">
              <a:spcBef>
                <a:spcPct val="0"/>
              </a:spcBef>
              <a:spcAft>
                <a:spcPct val="0"/>
              </a:spcAft>
              <a:defRPr sz="2800">
                <a:solidFill>
                  <a:schemeClr val="tx1"/>
                </a:solidFill>
                <a:latin typeface="Arial" charset="0"/>
              </a:defRPr>
            </a:lvl8pPr>
            <a:lvl9pPr marL="3886200" indent="-228600" algn="ctr" defTabSz="962025" eaLnBrk="0" fontAlgn="base" hangingPunct="0">
              <a:spcBef>
                <a:spcPct val="0"/>
              </a:spcBef>
              <a:spcAft>
                <a:spcPct val="0"/>
              </a:spcAft>
              <a:defRPr sz="2800">
                <a:solidFill>
                  <a:schemeClr val="tx1"/>
                </a:solidFill>
                <a:latin typeface="Arial" charset="0"/>
              </a:defRPr>
            </a:lvl9pPr>
          </a:lstStyle>
          <a:p>
            <a:fld id="{2B6CABCB-2B70-437A-B7E8-141172F32B86}" type="slidenum">
              <a:rPr lang="fr-FR" sz="1300" smtClean="0">
                <a:latin typeface="Times New Roman" pitchFamily="18" charset="0"/>
              </a:rPr>
              <a:pPr/>
              <a:t>0</a:t>
            </a:fld>
            <a:endParaRPr lang="fr-FR" sz="1300"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62025">
              <a:defRPr sz="2800">
                <a:solidFill>
                  <a:schemeClr val="tx1"/>
                </a:solidFill>
                <a:latin typeface="Arial" charset="0"/>
              </a:defRPr>
            </a:lvl1pPr>
            <a:lvl2pPr marL="742950" indent="-285750" defTabSz="962025">
              <a:defRPr sz="2800">
                <a:solidFill>
                  <a:schemeClr val="tx1"/>
                </a:solidFill>
                <a:latin typeface="Arial" charset="0"/>
              </a:defRPr>
            </a:lvl2pPr>
            <a:lvl3pPr marL="1143000" indent="-228600" defTabSz="962025">
              <a:defRPr sz="2800">
                <a:solidFill>
                  <a:schemeClr val="tx1"/>
                </a:solidFill>
                <a:latin typeface="Arial" charset="0"/>
              </a:defRPr>
            </a:lvl3pPr>
            <a:lvl4pPr marL="1600200" indent="-228600" defTabSz="962025">
              <a:defRPr sz="2800">
                <a:solidFill>
                  <a:schemeClr val="tx1"/>
                </a:solidFill>
                <a:latin typeface="Arial" charset="0"/>
              </a:defRPr>
            </a:lvl4pPr>
            <a:lvl5pPr marL="2057400" indent="-228600" defTabSz="962025">
              <a:defRPr sz="2800">
                <a:solidFill>
                  <a:schemeClr val="tx1"/>
                </a:solidFill>
                <a:latin typeface="Arial" charset="0"/>
              </a:defRPr>
            </a:lvl5pPr>
            <a:lvl6pPr marL="2514600" indent="-228600" algn="ctr" defTabSz="962025" eaLnBrk="0" fontAlgn="base" hangingPunct="0">
              <a:spcBef>
                <a:spcPct val="0"/>
              </a:spcBef>
              <a:spcAft>
                <a:spcPct val="0"/>
              </a:spcAft>
              <a:defRPr sz="2800">
                <a:solidFill>
                  <a:schemeClr val="tx1"/>
                </a:solidFill>
                <a:latin typeface="Arial" charset="0"/>
              </a:defRPr>
            </a:lvl6pPr>
            <a:lvl7pPr marL="2971800" indent="-228600" algn="ctr" defTabSz="962025" eaLnBrk="0" fontAlgn="base" hangingPunct="0">
              <a:spcBef>
                <a:spcPct val="0"/>
              </a:spcBef>
              <a:spcAft>
                <a:spcPct val="0"/>
              </a:spcAft>
              <a:defRPr sz="2800">
                <a:solidFill>
                  <a:schemeClr val="tx1"/>
                </a:solidFill>
                <a:latin typeface="Arial" charset="0"/>
              </a:defRPr>
            </a:lvl7pPr>
            <a:lvl8pPr marL="3429000" indent="-228600" algn="ctr" defTabSz="962025" eaLnBrk="0" fontAlgn="base" hangingPunct="0">
              <a:spcBef>
                <a:spcPct val="0"/>
              </a:spcBef>
              <a:spcAft>
                <a:spcPct val="0"/>
              </a:spcAft>
              <a:defRPr sz="2800">
                <a:solidFill>
                  <a:schemeClr val="tx1"/>
                </a:solidFill>
                <a:latin typeface="Arial" charset="0"/>
              </a:defRPr>
            </a:lvl8pPr>
            <a:lvl9pPr marL="3886200" indent="-228600" algn="ctr" defTabSz="962025" eaLnBrk="0" fontAlgn="base" hangingPunct="0">
              <a:spcBef>
                <a:spcPct val="0"/>
              </a:spcBef>
              <a:spcAft>
                <a:spcPct val="0"/>
              </a:spcAft>
              <a:defRPr sz="2800">
                <a:solidFill>
                  <a:schemeClr val="tx1"/>
                </a:solidFill>
                <a:latin typeface="Arial" charset="0"/>
              </a:defRPr>
            </a:lvl9pPr>
          </a:lstStyle>
          <a:p>
            <a:fld id="{0EE0FF15-6C92-43BC-881C-305C42A63ED5}" type="slidenum">
              <a:rPr lang="fr-FR" sz="1300" smtClean="0">
                <a:latin typeface="Times New Roman" pitchFamily="18" charset="0"/>
              </a:rPr>
              <a:pPr/>
              <a:t>1</a:t>
            </a:fld>
            <a:endParaRPr lang="fr-FR" sz="1300"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62025">
              <a:defRPr sz="2800">
                <a:solidFill>
                  <a:schemeClr val="tx1"/>
                </a:solidFill>
                <a:latin typeface="Arial" charset="0"/>
              </a:defRPr>
            </a:lvl1pPr>
            <a:lvl2pPr marL="742950" indent="-285750" defTabSz="962025">
              <a:defRPr sz="2800">
                <a:solidFill>
                  <a:schemeClr val="tx1"/>
                </a:solidFill>
                <a:latin typeface="Arial" charset="0"/>
              </a:defRPr>
            </a:lvl2pPr>
            <a:lvl3pPr marL="1143000" indent="-228600" defTabSz="962025">
              <a:defRPr sz="2800">
                <a:solidFill>
                  <a:schemeClr val="tx1"/>
                </a:solidFill>
                <a:latin typeface="Arial" charset="0"/>
              </a:defRPr>
            </a:lvl3pPr>
            <a:lvl4pPr marL="1600200" indent="-228600" defTabSz="962025">
              <a:defRPr sz="2800">
                <a:solidFill>
                  <a:schemeClr val="tx1"/>
                </a:solidFill>
                <a:latin typeface="Arial" charset="0"/>
              </a:defRPr>
            </a:lvl4pPr>
            <a:lvl5pPr marL="2057400" indent="-228600" defTabSz="962025">
              <a:defRPr sz="2800">
                <a:solidFill>
                  <a:schemeClr val="tx1"/>
                </a:solidFill>
                <a:latin typeface="Arial" charset="0"/>
              </a:defRPr>
            </a:lvl5pPr>
            <a:lvl6pPr marL="2514600" indent="-228600" algn="ctr" defTabSz="962025" eaLnBrk="0" fontAlgn="base" hangingPunct="0">
              <a:spcBef>
                <a:spcPct val="0"/>
              </a:spcBef>
              <a:spcAft>
                <a:spcPct val="0"/>
              </a:spcAft>
              <a:defRPr sz="2800">
                <a:solidFill>
                  <a:schemeClr val="tx1"/>
                </a:solidFill>
                <a:latin typeface="Arial" charset="0"/>
              </a:defRPr>
            </a:lvl6pPr>
            <a:lvl7pPr marL="2971800" indent="-228600" algn="ctr" defTabSz="962025" eaLnBrk="0" fontAlgn="base" hangingPunct="0">
              <a:spcBef>
                <a:spcPct val="0"/>
              </a:spcBef>
              <a:spcAft>
                <a:spcPct val="0"/>
              </a:spcAft>
              <a:defRPr sz="2800">
                <a:solidFill>
                  <a:schemeClr val="tx1"/>
                </a:solidFill>
                <a:latin typeface="Arial" charset="0"/>
              </a:defRPr>
            </a:lvl7pPr>
            <a:lvl8pPr marL="3429000" indent="-228600" algn="ctr" defTabSz="962025" eaLnBrk="0" fontAlgn="base" hangingPunct="0">
              <a:spcBef>
                <a:spcPct val="0"/>
              </a:spcBef>
              <a:spcAft>
                <a:spcPct val="0"/>
              </a:spcAft>
              <a:defRPr sz="2800">
                <a:solidFill>
                  <a:schemeClr val="tx1"/>
                </a:solidFill>
                <a:latin typeface="Arial" charset="0"/>
              </a:defRPr>
            </a:lvl8pPr>
            <a:lvl9pPr marL="3886200" indent="-228600" algn="ctr" defTabSz="962025" eaLnBrk="0" fontAlgn="base" hangingPunct="0">
              <a:spcBef>
                <a:spcPct val="0"/>
              </a:spcBef>
              <a:spcAft>
                <a:spcPct val="0"/>
              </a:spcAft>
              <a:defRPr sz="2800">
                <a:solidFill>
                  <a:schemeClr val="tx1"/>
                </a:solidFill>
                <a:latin typeface="Arial" charset="0"/>
              </a:defRPr>
            </a:lvl9pPr>
          </a:lstStyle>
          <a:p>
            <a:fld id="{C1092316-D856-4F60-A23A-7468DA3A4530}" type="slidenum">
              <a:rPr lang="fr-FR" sz="1300" smtClean="0">
                <a:latin typeface="Times New Roman" pitchFamily="18" charset="0"/>
              </a:rPr>
              <a:pPr/>
              <a:t>2</a:t>
            </a:fld>
            <a:endParaRPr lang="fr-FR" sz="1300"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58850">
              <a:defRPr sz="2800">
                <a:solidFill>
                  <a:schemeClr val="tx1"/>
                </a:solidFill>
                <a:latin typeface="Arial" charset="0"/>
              </a:defRPr>
            </a:lvl1pPr>
            <a:lvl2pPr marL="742950" indent="-285750" defTabSz="958850">
              <a:defRPr sz="2800">
                <a:solidFill>
                  <a:schemeClr val="tx1"/>
                </a:solidFill>
                <a:latin typeface="Arial" charset="0"/>
              </a:defRPr>
            </a:lvl2pPr>
            <a:lvl3pPr marL="1143000" indent="-228600" defTabSz="958850">
              <a:defRPr sz="2800">
                <a:solidFill>
                  <a:schemeClr val="tx1"/>
                </a:solidFill>
                <a:latin typeface="Arial" charset="0"/>
              </a:defRPr>
            </a:lvl3pPr>
            <a:lvl4pPr marL="1600200" indent="-228600" defTabSz="958850">
              <a:defRPr sz="2800">
                <a:solidFill>
                  <a:schemeClr val="tx1"/>
                </a:solidFill>
                <a:latin typeface="Arial" charset="0"/>
              </a:defRPr>
            </a:lvl4pPr>
            <a:lvl5pPr marL="2057400" indent="-228600" defTabSz="958850">
              <a:defRPr sz="2800">
                <a:solidFill>
                  <a:schemeClr val="tx1"/>
                </a:solidFill>
                <a:latin typeface="Arial" charset="0"/>
              </a:defRPr>
            </a:lvl5pPr>
            <a:lvl6pPr marL="2514600" indent="-228600" algn="ctr" defTabSz="958850" eaLnBrk="0" fontAlgn="base" hangingPunct="0">
              <a:spcBef>
                <a:spcPct val="0"/>
              </a:spcBef>
              <a:spcAft>
                <a:spcPct val="0"/>
              </a:spcAft>
              <a:defRPr sz="2800">
                <a:solidFill>
                  <a:schemeClr val="tx1"/>
                </a:solidFill>
                <a:latin typeface="Arial" charset="0"/>
              </a:defRPr>
            </a:lvl6pPr>
            <a:lvl7pPr marL="2971800" indent="-228600" algn="ctr" defTabSz="958850" eaLnBrk="0" fontAlgn="base" hangingPunct="0">
              <a:spcBef>
                <a:spcPct val="0"/>
              </a:spcBef>
              <a:spcAft>
                <a:spcPct val="0"/>
              </a:spcAft>
              <a:defRPr sz="2800">
                <a:solidFill>
                  <a:schemeClr val="tx1"/>
                </a:solidFill>
                <a:latin typeface="Arial" charset="0"/>
              </a:defRPr>
            </a:lvl7pPr>
            <a:lvl8pPr marL="3429000" indent="-228600" algn="ctr" defTabSz="958850" eaLnBrk="0" fontAlgn="base" hangingPunct="0">
              <a:spcBef>
                <a:spcPct val="0"/>
              </a:spcBef>
              <a:spcAft>
                <a:spcPct val="0"/>
              </a:spcAft>
              <a:defRPr sz="2800">
                <a:solidFill>
                  <a:schemeClr val="tx1"/>
                </a:solidFill>
                <a:latin typeface="Arial" charset="0"/>
              </a:defRPr>
            </a:lvl8pPr>
            <a:lvl9pPr marL="3886200" indent="-228600" algn="ctr" defTabSz="958850" eaLnBrk="0" fontAlgn="base" hangingPunct="0">
              <a:spcBef>
                <a:spcPct val="0"/>
              </a:spcBef>
              <a:spcAft>
                <a:spcPct val="0"/>
              </a:spcAft>
              <a:defRPr sz="2800">
                <a:solidFill>
                  <a:schemeClr val="tx1"/>
                </a:solidFill>
                <a:latin typeface="Arial" charset="0"/>
              </a:defRPr>
            </a:lvl9pPr>
          </a:lstStyle>
          <a:p>
            <a:fld id="{36EEF7FC-2423-483F-B51B-CA56889A4308}" type="slidenum">
              <a:rPr lang="fr-FR" sz="1300" smtClean="0">
                <a:latin typeface="Times New Roman" pitchFamily="18" charset="0"/>
              </a:rPr>
              <a:pPr/>
              <a:t>15</a:t>
            </a:fld>
            <a:endParaRPr lang="fr-FR" sz="1300"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4"/>
          <p:cNvSpPr>
            <a:spLocks noChangeShapeType="1"/>
          </p:cNvSpPr>
          <p:nvPr userDrawn="1"/>
        </p:nvSpPr>
        <p:spPr bwMode="auto">
          <a:xfrm>
            <a:off x="0" y="693738"/>
            <a:ext cx="9144000" cy="0"/>
          </a:xfrm>
          <a:prstGeom prst="line">
            <a:avLst/>
          </a:prstGeom>
          <a:noFill/>
          <a:ln w="28575">
            <a:solidFill>
              <a:srgbClr val="D60000"/>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 name="Line 42"/>
          <p:cNvSpPr>
            <a:spLocks noChangeShapeType="1"/>
          </p:cNvSpPr>
          <p:nvPr userDrawn="1"/>
        </p:nvSpPr>
        <p:spPr bwMode="auto">
          <a:xfrm flipV="1">
            <a:off x="0" y="6497638"/>
            <a:ext cx="9144000" cy="14287"/>
          </a:xfrm>
          <a:prstGeom prst="line">
            <a:avLst/>
          </a:prstGeom>
          <a:noFill/>
          <a:ln w="28575">
            <a:solidFill>
              <a:srgbClr val="D60030"/>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pic>
        <p:nvPicPr>
          <p:cNvPr id="6" name="Picture 4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315075"/>
            <a:ext cx="3084513" cy="29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266700"/>
            <a:ext cx="5940425" cy="56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306" name="Rectangle 18"/>
          <p:cNvSpPr>
            <a:spLocks noGrp="1" noChangeArrowheads="1"/>
          </p:cNvSpPr>
          <p:nvPr>
            <p:ph type="ctrTitle"/>
          </p:nvPr>
        </p:nvSpPr>
        <p:spPr>
          <a:xfrm>
            <a:off x="2057400" y="2540000"/>
            <a:ext cx="5153025" cy="585788"/>
          </a:xfrm>
        </p:spPr>
        <p:txBody>
          <a:bodyPr lIns="0" rIns="0">
            <a:spAutoFit/>
          </a:bodyPr>
          <a:lstStyle>
            <a:lvl1pPr>
              <a:defRPr sz="3600"/>
            </a:lvl1pPr>
          </a:lstStyle>
          <a:p>
            <a:pPr lvl="0"/>
            <a:r>
              <a:rPr lang="en-GB" noProof="0" smtClean="0"/>
              <a:t>Presentation title</a:t>
            </a:r>
          </a:p>
        </p:txBody>
      </p:sp>
      <p:sp>
        <p:nvSpPr>
          <p:cNvPr id="12307" name="Rectangle 19"/>
          <p:cNvSpPr>
            <a:spLocks noGrp="1" noChangeArrowheads="1"/>
          </p:cNvSpPr>
          <p:nvPr>
            <p:ph type="subTitle" sz="quarter" idx="1"/>
          </p:nvPr>
        </p:nvSpPr>
        <p:spPr>
          <a:xfrm>
            <a:off x="2057400" y="3860800"/>
            <a:ext cx="5153025" cy="442913"/>
          </a:xfrm>
        </p:spPr>
        <p:txBody>
          <a:bodyPr lIns="0" rIns="0">
            <a:spAutoFit/>
          </a:bodyPr>
          <a:lstStyle>
            <a:lvl1pPr marL="0" indent="0">
              <a:buFont typeface="Wingdings" pitchFamily="2" charset="2"/>
              <a:buNone/>
              <a:defRPr sz="2300"/>
            </a:lvl1pPr>
          </a:lstStyle>
          <a:p>
            <a:pPr lvl="0"/>
            <a:r>
              <a:rPr lang="en-GB" noProof="0" smtClean="0"/>
              <a:t>Subtitle</a:t>
            </a:r>
          </a:p>
        </p:txBody>
      </p:sp>
    </p:spTree>
    <p:extLst>
      <p:ext uri="{BB962C8B-B14F-4D97-AF65-F5344CB8AC3E}">
        <p14:creationId xmlns:p14="http://schemas.microsoft.com/office/powerpoint/2010/main" xmlns="" val="429327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6"/>
          <p:cNvSpPr>
            <a:spLocks noGrp="1" noChangeArrowheads="1"/>
          </p:cNvSpPr>
          <p:nvPr>
            <p:ph type="sldNum" sz="quarter" idx="10"/>
          </p:nvPr>
        </p:nvSpPr>
        <p:spPr>
          <a:ln/>
        </p:spPr>
        <p:txBody>
          <a:bodyPr/>
          <a:lstStyle>
            <a:lvl1pPr>
              <a:defRPr/>
            </a:lvl1pPr>
          </a:lstStyle>
          <a:p>
            <a:pPr>
              <a:defRPr/>
            </a:pPr>
            <a:fld id="{CFD2E753-333E-4EF3-BC61-47E75342A120}" type="slidenum">
              <a:rPr lang="en-GB"/>
              <a:pPr>
                <a:defRPr/>
              </a:pPr>
              <a:t>‹N°›</a:t>
            </a:fld>
            <a:endParaRPr lang="en-GB"/>
          </a:p>
        </p:txBody>
      </p:sp>
    </p:spTree>
    <p:extLst>
      <p:ext uri="{BB962C8B-B14F-4D97-AF65-F5344CB8AC3E}">
        <p14:creationId xmlns:p14="http://schemas.microsoft.com/office/powerpoint/2010/main" xmlns="" val="308453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05575" y="639763"/>
            <a:ext cx="1843088" cy="545306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71550" y="639763"/>
            <a:ext cx="5381625" cy="54530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6"/>
          <p:cNvSpPr>
            <a:spLocks noGrp="1" noChangeArrowheads="1"/>
          </p:cNvSpPr>
          <p:nvPr>
            <p:ph type="sldNum" sz="quarter" idx="10"/>
          </p:nvPr>
        </p:nvSpPr>
        <p:spPr>
          <a:ln/>
        </p:spPr>
        <p:txBody>
          <a:bodyPr/>
          <a:lstStyle>
            <a:lvl1pPr>
              <a:defRPr/>
            </a:lvl1pPr>
          </a:lstStyle>
          <a:p>
            <a:pPr>
              <a:defRPr/>
            </a:pPr>
            <a:fld id="{1DE74DB3-8092-48E8-8A65-47E7C7A28B6A}" type="slidenum">
              <a:rPr lang="en-GB"/>
              <a:pPr>
                <a:defRPr/>
              </a:pPr>
              <a:t>‹N°›</a:t>
            </a:fld>
            <a:endParaRPr lang="en-GB"/>
          </a:p>
        </p:txBody>
      </p:sp>
    </p:spTree>
    <p:extLst>
      <p:ext uri="{BB962C8B-B14F-4D97-AF65-F5344CB8AC3E}">
        <p14:creationId xmlns:p14="http://schemas.microsoft.com/office/powerpoint/2010/main" xmlns="" val="325345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71550" y="639763"/>
            <a:ext cx="7377113" cy="54530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56"/>
          <p:cNvSpPr>
            <a:spLocks noGrp="1" noChangeArrowheads="1"/>
          </p:cNvSpPr>
          <p:nvPr>
            <p:ph type="sldNum" sz="quarter" idx="10"/>
          </p:nvPr>
        </p:nvSpPr>
        <p:spPr>
          <a:ln/>
        </p:spPr>
        <p:txBody>
          <a:bodyPr/>
          <a:lstStyle>
            <a:lvl1pPr>
              <a:defRPr/>
            </a:lvl1pPr>
          </a:lstStyle>
          <a:p>
            <a:pPr>
              <a:defRPr/>
            </a:pPr>
            <a:fld id="{057AD291-45B3-45AA-A4EF-3B10D499CFF5}" type="slidenum">
              <a:rPr lang="en-GB"/>
              <a:pPr>
                <a:defRPr/>
              </a:pPr>
              <a:t>‹N°›</a:t>
            </a:fld>
            <a:endParaRPr lang="en-GB"/>
          </a:p>
        </p:txBody>
      </p:sp>
    </p:spTree>
    <p:extLst>
      <p:ext uri="{BB962C8B-B14F-4D97-AF65-F5344CB8AC3E}">
        <p14:creationId xmlns:p14="http://schemas.microsoft.com/office/powerpoint/2010/main" xmlns="" val="403954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6"/>
          <p:cNvSpPr>
            <a:spLocks noGrp="1" noChangeArrowheads="1"/>
          </p:cNvSpPr>
          <p:nvPr>
            <p:ph type="sldNum" sz="quarter" idx="10"/>
          </p:nvPr>
        </p:nvSpPr>
        <p:spPr>
          <a:ln/>
        </p:spPr>
        <p:txBody>
          <a:bodyPr/>
          <a:lstStyle>
            <a:lvl1pPr>
              <a:defRPr/>
            </a:lvl1pPr>
          </a:lstStyle>
          <a:p>
            <a:pPr>
              <a:defRPr/>
            </a:pPr>
            <a:fld id="{BA0B7A4B-596A-4CEA-98A4-83E5F0CF0856}" type="slidenum">
              <a:rPr lang="en-GB"/>
              <a:pPr>
                <a:defRPr/>
              </a:pPr>
              <a:t>‹N°›</a:t>
            </a:fld>
            <a:endParaRPr lang="en-GB"/>
          </a:p>
        </p:txBody>
      </p:sp>
    </p:spTree>
    <p:extLst>
      <p:ext uri="{BB962C8B-B14F-4D97-AF65-F5344CB8AC3E}">
        <p14:creationId xmlns:p14="http://schemas.microsoft.com/office/powerpoint/2010/main" xmlns="" val="363199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6"/>
          <p:cNvSpPr>
            <a:spLocks noGrp="1" noChangeArrowheads="1"/>
          </p:cNvSpPr>
          <p:nvPr>
            <p:ph type="sldNum" sz="quarter" idx="10"/>
          </p:nvPr>
        </p:nvSpPr>
        <p:spPr>
          <a:ln/>
        </p:spPr>
        <p:txBody>
          <a:bodyPr/>
          <a:lstStyle>
            <a:lvl1pPr>
              <a:defRPr/>
            </a:lvl1pPr>
          </a:lstStyle>
          <a:p>
            <a:pPr>
              <a:defRPr/>
            </a:pPr>
            <a:fld id="{22A10234-47A0-4DF5-9ABC-D801FC554B2D}" type="slidenum">
              <a:rPr lang="en-GB"/>
              <a:pPr>
                <a:defRPr/>
              </a:pPr>
              <a:t>‹N°›</a:t>
            </a:fld>
            <a:endParaRPr lang="en-GB"/>
          </a:p>
        </p:txBody>
      </p:sp>
    </p:spTree>
    <p:extLst>
      <p:ext uri="{BB962C8B-B14F-4D97-AF65-F5344CB8AC3E}">
        <p14:creationId xmlns:p14="http://schemas.microsoft.com/office/powerpoint/2010/main" xmlns="" val="111539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71550" y="1539875"/>
            <a:ext cx="3611563"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35513" y="1539875"/>
            <a:ext cx="3613150" cy="4552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6"/>
          <p:cNvSpPr>
            <a:spLocks noGrp="1" noChangeArrowheads="1"/>
          </p:cNvSpPr>
          <p:nvPr>
            <p:ph type="sldNum" sz="quarter" idx="10"/>
          </p:nvPr>
        </p:nvSpPr>
        <p:spPr>
          <a:ln/>
        </p:spPr>
        <p:txBody>
          <a:bodyPr/>
          <a:lstStyle>
            <a:lvl1pPr>
              <a:defRPr/>
            </a:lvl1pPr>
          </a:lstStyle>
          <a:p>
            <a:pPr>
              <a:defRPr/>
            </a:pPr>
            <a:fld id="{80CD38FA-D253-4986-A2DE-08EB6B717546}" type="slidenum">
              <a:rPr lang="en-GB"/>
              <a:pPr>
                <a:defRPr/>
              </a:pPr>
              <a:t>‹N°›</a:t>
            </a:fld>
            <a:endParaRPr lang="en-GB"/>
          </a:p>
        </p:txBody>
      </p:sp>
    </p:spTree>
    <p:extLst>
      <p:ext uri="{BB962C8B-B14F-4D97-AF65-F5344CB8AC3E}">
        <p14:creationId xmlns:p14="http://schemas.microsoft.com/office/powerpoint/2010/main" xmlns="" val="198349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6"/>
          <p:cNvSpPr>
            <a:spLocks noGrp="1" noChangeArrowheads="1"/>
          </p:cNvSpPr>
          <p:nvPr>
            <p:ph type="sldNum" sz="quarter" idx="10"/>
          </p:nvPr>
        </p:nvSpPr>
        <p:spPr>
          <a:ln/>
        </p:spPr>
        <p:txBody>
          <a:bodyPr/>
          <a:lstStyle>
            <a:lvl1pPr>
              <a:defRPr/>
            </a:lvl1pPr>
          </a:lstStyle>
          <a:p>
            <a:pPr>
              <a:defRPr/>
            </a:pPr>
            <a:fld id="{9EB9AB71-2F02-4FED-A851-488ED96C2EE6}" type="slidenum">
              <a:rPr lang="en-GB"/>
              <a:pPr>
                <a:defRPr/>
              </a:pPr>
              <a:t>‹N°›</a:t>
            </a:fld>
            <a:endParaRPr lang="en-GB"/>
          </a:p>
        </p:txBody>
      </p:sp>
    </p:spTree>
    <p:extLst>
      <p:ext uri="{BB962C8B-B14F-4D97-AF65-F5344CB8AC3E}">
        <p14:creationId xmlns:p14="http://schemas.microsoft.com/office/powerpoint/2010/main" xmlns="" val="17912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6"/>
          <p:cNvSpPr>
            <a:spLocks noGrp="1" noChangeArrowheads="1"/>
          </p:cNvSpPr>
          <p:nvPr>
            <p:ph type="sldNum" sz="quarter" idx="10"/>
          </p:nvPr>
        </p:nvSpPr>
        <p:spPr>
          <a:ln/>
        </p:spPr>
        <p:txBody>
          <a:bodyPr/>
          <a:lstStyle>
            <a:lvl1pPr>
              <a:defRPr/>
            </a:lvl1pPr>
          </a:lstStyle>
          <a:p>
            <a:pPr>
              <a:defRPr/>
            </a:pPr>
            <a:fld id="{FFD11DF5-372E-4BEE-8E91-7F822213B1A8}" type="slidenum">
              <a:rPr lang="en-GB"/>
              <a:pPr>
                <a:defRPr/>
              </a:pPr>
              <a:t>‹N°›</a:t>
            </a:fld>
            <a:endParaRPr lang="en-GB"/>
          </a:p>
        </p:txBody>
      </p:sp>
    </p:spTree>
    <p:extLst>
      <p:ext uri="{BB962C8B-B14F-4D97-AF65-F5344CB8AC3E}">
        <p14:creationId xmlns:p14="http://schemas.microsoft.com/office/powerpoint/2010/main" xmlns="" val="322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6"/>
          <p:cNvSpPr>
            <a:spLocks noGrp="1" noChangeArrowheads="1"/>
          </p:cNvSpPr>
          <p:nvPr>
            <p:ph type="sldNum" sz="quarter" idx="10"/>
          </p:nvPr>
        </p:nvSpPr>
        <p:spPr>
          <a:ln/>
        </p:spPr>
        <p:txBody>
          <a:bodyPr/>
          <a:lstStyle>
            <a:lvl1pPr>
              <a:defRPr/>
            </a:lvl1pPr>
          </a:lstStyle>
          <a:p>
            <a:pPr>
              <a:defRPr/>
            </a:pPr>
            <a:fld id="{A540DD90-D250-4A86-A91C-1BC08F2F4FA9}" type="slidenum">
              <a:rPr lang="en-GB"/>
              <a:pPr>
                <a:defRPr/>
              </a:pPr>
              <a:t>‹N°›</a:t>
            </a:fld>
            <a:endParaRPr lang="en-GB"/>
          </a:p>
        </p:txBody>
      </p:sp>
    </p:spTree>
    <p:extLst>
      <p:ext uri="{BB962C8B-B14F-4D97-AF65-F5344CB8AC3E}">
        <p14:creationId xmlns:p14="http://schemas.microsoft.com/office/powerpoint/2010/main" xmlns="" val="9864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6"/>
          <p:cNvSpPr>
            <a:spLocks noGrp="1" noChangeArrowheads="1"/>
          </p:cNvSpPr>
          <p:nvPr>
            <p:ph type="sldNum" sz="quarter" idx="10"/>
          </p:nvPr>
        </p:nvSpPr>
        <p:spPr>
          <a:ln/>
        </p:spPr>
        <p:txBody>
          <a:bodyPr/>
          <a:lstStyle>
            <a:lvl1pPr>
              <a:defRPr/>
            </a:lvl1pPr>
          </a:lstStyle>
          <a:p>
            <a:pPr>
              <a:defRPr/>
            </a:pPr>
            <a:fld id="{9B28A269-6F59-4035-88A5-0CFEEC30C1C3}" type="slidenum">
              <a:rPr lang="en-GB"/>
              <a:pPr>
                <a:defRPr/>
              </a:pPr>
              <a:t>‹N°›</a:t>
            </a:fld>
            <a:endParaRPr lang="en-GB"/>
          </a:p>
        </p:txBody>
      </p:sp>
    </p:spTree>
    <p:extLst>
      <p:ext uri="{BB962C8B-B14F-4D97-AF65-F5344CB8AC3E}">
        <p14:creationId xmlns:p14="http://schemas.microsoft.com/office/powerpoint/2010/main" xmlns="" val="36900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6"/>
          <p:cNvSpPr>
            <a:spLocks noGrp="1" noChangeArrowheads="1"/>
          </p:cNvSpPr>
          <p:nvPr>
            <p:ph type="sldNum" sz="quarter" idx="10"/>
          </p:nvPr>
        </p:nvSpPr>
        <p:spPr>
          <a:ln/>
        </p:spPr>
        <p:txBody>
          <a:bodyPr/>
          <a:lstStyle>
            <a:lvl1pPr>
              <a:defRPr/>
            </a:lvl1pPr>
          </a:lstStyle>
          <a:p>
            <a:pPr>
              <a:defRPr/>
            </a:pPr>
            <a:fld id="{D1439D47-1C64-4758-8878-096406109842}" type="slidenum">
              <a:rPr lang="en-GB"/>
              <a:pPr>
                <a:defRPr/>
              </a:pPr>
              <a:t>‹N°›</a:t>
            </a:fld>
            <a:endParaRPr lang="en-GB"/>
          </a:p>
        </p:txBody>
      </p:sp>
    </p:spTree>
    <p:extLst>
      <p:ext uri="{BB962C8B-B14F-4D97-AF65-F5344CB8AC3E}">
        <p14:creationId xmlns:p14="http://schemas.microsoft.com/office/powerpoint/2010/main" xmlns="" val="253358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48"/>
          <p:cNvSpPr>
            <a:spLocks noGrp="1" noChangeArrowheads="1"/>
          </p:cNvSpPr>
          <p:nvPr>
            <p:ph type="body" idx="1"/>
          </p:nvPr>
        </p:nvSpPr>
        <p:spPr bwMode="gray">
          <a:xfrm>
            <a:off x="971550" y="1539875"/>
            <a:ext cx="7377113" cy="455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1st level</a:t>
            </a:r>
          </a:p>
          <a:p>
            <a:pPr lvl="1"/>
            <a:r>
              <a:rPr lang="en-GB" smtClean="0"/>
              <a:t>2nd level</a:t>
            </a:r>
          </a:p>
          <a:p>
            <a:pPr lvl="2"/>
            <a:r>
              <a:rPr lang="en-GB" smtClean="0"/>
              <a:t>3rd level</a:t>
            </a:r>
          </a:p>
          <a:p>
            <a:pPr lvl="3"/>
            <a:r>
              <a:rPr lang="en-GB" smtClean="0"/>
              <a:t>4th level</a:t>
            </a:r>
          </a:p>
          <a:p>
            <a:pPr lvl="4"/>
            <a:r>
              <a:rPr lang="en-GB" smtClean="0"/>
              <a:t>5th level</a:t>
            </a:r>
          </a:p>
        </p:txBody>
      </p:sp>
      <p:sp>
        <p:nvSpPr>
          <p:cNvPr id="1080" name="Rectangle 56"/>
          <p:cNvSpPr>
            <a:spLocks noGrp="1" noChangeArrowheads="1"/>
          </p:cNvSpPr>
          <p:nvPr>
            <p:ph type="sldNum" sz="quarter" idx="4"/>
          </p:nvPr>
        </p:nvSpPr>
        <p:spPr bwMode="gray">
          <a:xfrm>
            <a:off x="4443413" y="6294438"/>
            <a:ext cx="228600" cy="228600"/>
          </a:xfrm>
          <a:prstGeom prst="rect">
            <a:avLst/>
          </a:prstGeom>
          <a:solidFill>
            <a:srgbClr val="00000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bodyPr>
          <a:lstStyle>
            <a:lvl1pPr algn="r">
              <a:defRPr sz="1200" b="1">
                <a:solidFill>
                  <a:schemeClr val="bg1"/>
                </a:solidFill>
              </a:defRPr>
            </a:lvl1pPr>
          </a:lstStyle>
          <a:p>
            <a:pPr>
              <a:defRPr/>
            </a:pPr>
            <a:fld id="{7D3ABB1A-FDB1-46E8-9563-2D3E7B9E2B28}" type="slidenum">
              <a:rPr lang="en-GB"/>
              <a:pPr>
                <a:defRPr/>
              </a:pPr>
              <a:t>‹N°›</a:t>
            </a:fld>
            <a:endParaRPr lang="en-GB"/>
          </a:p>
        </p:txBody>
      </p:sp>
      <p:sp>
        <p:nvSpPr>
          <p:cNvPr id="1028" name="Rectangle 49"/>
          <p:cNvSpPr>
            <a:spLocks noGrp="1" noChangeArrowheads="1"/>
          </p:cNvSpPr>
          <p:nvPr>
            <p:ph type="title"/>
          </p:nvPr>
        </p:nvSpPr>
        <p:spPr bwMode="gray">
          <a:xfrm>
            <a:off x="971550" y="639763"/>
            <a:ext cx="7272338" cy="785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Presentation title</a:t>
            </a:r>
          </a:p>
        </p:txBody>
      </p:sp>
      <p:pic>
        <p:nvPicPr>
          <p:cNvPr id="1029" name="Picture 78"/>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6388100"/>
            <a:ext cx="3084513" cy="29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0" name="Line 79"/>
          <p:cNvSpPr>
            <a:spLocks noChangeShapeType="1"/>
          </p:cNvSpPr>
          <p:nvPr userDrawn="1"/>
        </p:nvSpPr>
        <p:spPr bwMode="auto">
          <a:xfrm>
            <a:off x="2195513" y="6599238"/>
            <a:ext cx="6948487" cy="0"/>
          </a:xfrm>
          <a:prstGeom prst="line">
            <a:avLst/>
          </a:prstGeom>
          <a:noFill/>
          <a:ln w="28575">
            <a:solidFill>
              <a:srgbClr val="D60030"/>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Tree>
  </p:cSld>
  <p:clrMap bg1="lt1" tx1="dk1" bg2="lt2" tx2="dk2" accent1="accent1" accent2="accent2" accent3="accent3" accent4="accent4" accent5="accent5" accent6="accent6" hlink="hlink" folHlink="folHlink"/>
  <p:sldLayoutIdLst>
    <p:sldLayoutId id="2147484035"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hf hdr="0" ftr="0" dt="0"/>
  <p:txStyles>
    <p:titleStyle>
      <a:lvl1pPr algn="l" rtl="0" eaLnBrk="0" fontAlgn="base" hangingPunct="0">
        <a:lnSpc>
          <a:spcPct val="90000"/>
        </a:lnSpc>
        <a:spcBef>
          <a:spcPct val="0"/>
        </a:spcBef>
        <a:spcAft>
          <a:spcPct val="0"/>
        </a:spcAft>
        <a:defRPr sz="2800" b="1">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Arial Narrow" pitchFamily="34" charset="0"/>
        </a:defRPr>
      </a:lvl2pPr>
      <a:lvl3pPr algn="l" rtl="0" eaLnBrk="0" fontAlgn="base" hangingPunct="0">
        <a:lnSpc>
          <a:spcPct val="90000"/>
        </a:lnSpc>
        <a:spcBef>
          <a:spcPct val="0"/>
        </a:spcBef>
        <a:spcAft>
          <a:spcPct val="0"/>
        </a:spcAft>
        <a:defRPr sz="2800" b="1">
          <a:solidFill>
            <a:schemeClr val="tx2"/>
          </a:solidFill>
          <a:latin typeface="Arial Narrow" pitchFamily="34" charset="0"/>
        </a:defRPr>
      </a:lvl3pPr>
      <a:lvl4pPr algn="l" rtl="0" eaLnBrk="0" fontAlgn="base" hangingPunct="0">
        <a:lnSpc>
          <a:spcPct val="90000"/>
        </a:lnSpc>
        <a:spcBef>
          <a:spcPct val="0"/>
        </a:spcBef>
        <a:spcAft>
          <a:spcPct val="0"/>
        </a:spcAft>
        <a:defRPr sz="2800" b="1">
          <a:solidFill>
            <a:schemeClr val="tx2"/>
          </a:solidFill>
          <a:latin typeface="Arial Narrow" pitchFamily="34" charset="0"/>
        </a:defRPr>
      </a:lvl4pPr>
      <a:lvl5pPr algn="l" rtl="0" eaLnBrk="0" fontAlgn="base" hangingPunct="0">
        <a:lnSpc>
          <a:spcPct val="90000"/>
        </a:lnSpc>
        <a:spcBef>
          <a:spcPct val="0"/>
        </a:spcBef>
        <a:spcAft>
          <a:spcPct val="0"/>
        </a:spcAft>
        <a:defRPr sz="2800" b="1">
          <a:solidFill>
            <a:schemeClr val="tx2"/>
          </a:solidFill>
          <a:latin typeface="Arial Narrow" pitchFamily="34" charset="0"/>
        </a:defRPr>
      </a:lvl5pPr>
      <a:lvl6pPr marL="457200" algn="l" rtl="0" eaLnBrk="0" fontAlgn="base" hangingPunct="0">
        <a:lnSpc>
          <a:spcPct val="90000"/>
        </a:lnSpc>
        <a:spcBef>
          <a:spcPct val="0"/>
        </a:spcBef>
        <a:spcAft>
          <a:spcPct val="0"/>
        </a:spcAft>
        <a:defRPr sz="2800" b="1">
          <a:solidFill>
            <a:schemeClr val="tx2"/>
          </a:solidFill>
          <a:latin typeface="Arial Narrow" pitchFamily="34" charset="0"/>
        </a:defRPr>
      </a:lvl6pPr>
      <a:lvl7pPr marL="914400" algn="l" rtl="0" eaLnBrk="0" fontAlgn="base" hangingPunct="0">
        <a:lnSpc>
          <a:spcPct val="90000"/>
        </a:lnSpc>
        <a:spcBef>
          <a:spcPct val="0"/>
        </a:spcBef>
        <a:spcAft>
          <a:spcPct val="0"/>
        </a:spcAft>
        <a:defRPr sz="2800" b="1">
          <a:solidFill>
            <a:schemeClr val="tx2"/>
          </a:solidFill>
          <a:latin typeface="Arial Narrow" pitchFamily="34" charset="0"/>
        </a:defRPr>
      </a:lvl7pPr>
      <a:lvl8pPr marL="1371600" algn="l" rtl="0" eaLnBrk="0" fontAlgn="base" hangingPunct="0">
        <a:lnSpc>
          <a:spcPct val="90000"/>
        </a:lnSpc>
        <a:spcBef>
          <a:spcPct val="0"/>
        </a:spcBef>
        <a:spcAft>
          <a:spcPct val="0"/>
        </a:spcAft>
        <a:defRPr sz="2800" b="1">
          <a:solidFill>
            <a:schemeClr val="tx2"/>
          </a:solidFill>
          <a:latin typeface="Arial Narrow" pitchFamily="34" charset="0"/>
        </a:defRPr>
      </a:lvl8pPr>
      <a:lvl9pPr marL="1828800" algn="l" rtl="0" eaLnBrk="0" fontAlgn="base" hangingPunct="0">
        <a:lnSpc>
          <a:spcPct val="90000"/>
        </a:lnSpc>
        <a:spcBef>
          <a:spcPct val="0"/>
        </a:spcBef>
        <a:spcAft>
          <a:spcPct val="0"/>
        </a:spcAft>
        <a:defRPr sz="2800" b="1">
          <a:solidFill>
            <a:schemeClr val="tx2"/>
          </a:solidFill>
          <a:latin typeface="Arial Narrow" pitchFamily="34" charset="0"/>
        </a:defRPr>
      </a:lvl9pPr>
    </p:titleStyle>
    <p:bodyStyle>
      <a:lvl1pPr marL="342900" indent="-342900" algn="l" rtl="0" eaLnBrk="0" fontAlgn="base" hangingPunct="0">
        <a:spcBef>
          <a:spcPct val="100000"/>
        </a:spcBef>
        <a:spcAft>
          <a:spcPct val="30000"/>
        </a:spcAft>
        <a:buClr>
          <a:schemeClr val="tx2"/>
        </a:buClr>
        <a:buFont typeface="Wingdings" pitchFamily="2" charset="2"/>
        <a:buChar char="n"/>
        <a:defRPr b="1">
          <a:solidFill>
            <a:schemeClr val="tx1"/>
          </a:solidFill>
          <a:latin typeface="+mn-lt"/>
          <a:ea typeface="+mn-ea"/>
          <a:cs typeface="+mn-cs"/>
        </a:defRPr>
      </a:lvl1pPr>
      <a:lvl2pPr marL="623888" indent="-279400" algn="l" rtl="0" eaLnBrk="0" fontAlgn="base" hangingPunct="0">
        <a:lnSpc>
          <a:spcPct val="115000"/>
        </a:lnSpc>
        <a:spcBef>
          <a:spcPct val="0"/>
        </a:spcBef>
        <a:spcAft>
          <a:spcPct val="20000"/>
        </a:spcAft>
        <a:buClr>
          <a:schemeClr val="tx2"/>
        </a:buClr>
        <a:buFont typeface="Webdings" pitchFamily="18" charset="2"/>
        <a:buChar char="4"/>
        <a:defRPr sz="1600">
          <a:solidFill>
            <a:schemeClr val="tx1"/>
          </a:solidFill>
          <a:latin typeface="+mn-lt"/>
        </a:defRPr>
      </a:lvl2pPr>
      <a:lvl3pPr marL="803275" indent="-177800" algn="l" rtl="0" eaLnBrk="0" fontAlgn="base" hangingPunct="0">
        <a:spcBef>
          <a:spcPct val="0"/>
        </a:spcBef>
        <a:spcAft>
          <a:spcPct val="20000"/>
        </a:spcAft>
        <a:buClr>
          <a:schemeClr val="tx2"/>
        </a:buClr>
        <a:buChar char="•"/>
        <a:defRPr sz="1400">
          <a:solidFill>
            <a:schemeClr val="tx1"/>
          </a:solidFill>
          <a:latin typeface="+mn-lt"/>
        </a:defRPr>
      </a:lvl3pPr>
      <a:lvl4pPr marL="969963" indent="-165100" algn="l" rtl="0" eaLnBrk="0" fontAlgn="base" hangingPunct="0">
        <a:spcBef>
          <a:spcPct val="0"/>
        </a:spcBef>
        <a:spcAft>
          <a:spcPct val="20000"/>
        </a:spcAft>
        <a:buClr>
          <a:schemeClr val="tx2"/>
        </a:buClr>
        <a:buFont typeface="Times New Roman" pitchFamily="18" charset="0"/>
        <a:buChar char="–"/>
        <a:defRPr sz="1400" b="1">
          <a:solidFill>
            <a:schemeClr val="tx1"/>
          </a:solidFill>
          <a:latin typeface="+mj-lt"/>
        </a:defRPr>
      </a:lvl4pPr>
      <a:lvl5pPr marL="10810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5pPr>
      <a:lvl6pPr marL="15382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6pPr>
      <a:lvl7pPr marL="19954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7pPr>
      <a:lvl8pPr marL="24526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8pPr>
      <a:lvl9pPr marL="29098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egifrance.gouv.fr/affichTexte.do?cidTexte=JORFTEXT000024502658&amp;categorieLien=i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ec.europa.eu/justice/data-protection/document/review2012/com_2012_11_fr.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65"/>
          <p:cNvSpPr>
            <a:spLocks noGrp="1" noChangeArrowheads="1"/>
          </p:cNvSpPr>
          <p:nvPr>
            <p:ph type="ctrTitle"/>
          </p:nvPr>
        </p:nvSpPr>
        <p:spPr>
          <a:xfrm>
            <a:off x="304800" y="1143000"/>
            <a:ext cx="8547100" cy="4606925"/>
          </a:xfrm>
        </p:spPr>
        <p:txBody>
          <a:bodyPr/>
          <a:lstStyle/>
          <a:p>
            <a:pPr algn="ctr">
              <a:defRPr/>
            </a:pPr>
            <a:r>
              <a:rPr lang="fr-FR" dirty="0"/>
              <a:t>L’obligation de notification des violations de données </a:t>
            </a:r>
            <a:r>
              <a:rPr lang="fr-FR" dirty="0" smtClean="0"/>
              <a:t>personnelles</a:t>
            </a:r>
            <a:br>
              <a:rPr lang="fr-FR" dirty="0" smtClean="0"/>
            </a:br>
            <a:r>
              <a:rPr lang="fr-FR" dirty="0" smtClean="0"/>
              <a:t/>
            </a:r>
            <a:br>
              <a:rPr lang="fr-FR" dirty="0" smtClean="0"/>
            </a:br>
            <a:r>
              <a:rPr lang="fr-FR" dirty="0"/>
              <a:t/>
            </a:r>
            <a:br>
              <a:rPr lang="fr-FR" dirty="0"/>
            </a:br>
            <a:r>
              <a:rPr lang="fr-FR" sz="1800" i="1" dirty="0" smtClean="0">
                <a:solidFill>
                  <a:schemeClr val="tx1"/>
                </a:solidFill>
              </a:rPr>
              <a:t>Ordonnance </a:t>
            </a:r>
            <a:r>
              <a:rPr lang="fr-FR" sz="1800" i="1" dirty="0">
                <a:solidFill>
                  <a:schemeClr val="tx1"/>
                </a:solidFill>
              </a:rPr>
              <a:t>2011-1012 du 24 août </a:t>
            </a:r>
            <a:r>
              <a:rPr lang="fr-FR" sz="1800" i="1" dirty="0" smtClean="0">
                <a:solidFill>
                  <a:schemeClr val="tx1"/>
                </a:solidFill>
              </a:rPr>
              <a:t>2011</a:t>
            </a:r>
            <a:r>
              <a:rPr lang="fr-FR" sz="1800" i="1" dirty="0">
                <a:solidFill>
                  <a:schemeClr val="tx1"/>
                </a:solidFill>
              </a:rPr>
              <a:t/>
            </a:r>
            <a:br>
              <a:rPr lang="fr-FR" sz="1800" i="1" dirty="0">
                <a:solidFill>
                  <a:schemeClr val="tx1"/>
                </a:solidFill>
              </a:rPr>
            </a:br>
            <a:r>
              <a:rPr lang="fr-FR" sz="1600" i="1" u="sng" dirty="0">
                <a:solidFill>
                  <a:srgbClr val="FF0000"/>
                </a:solidFill>
                <a:hlinkClick r:id="rId3"/>
              </a:rPr>
              <a:t>http://</a:t>
            </a:r>
            <a:r>
              <a:rPr lang="fr-FR" sz="1600" i="1" u="sng" dirty="0" smtClean="0">
                <a:solidFill>
                  <a:srgbClr val="FF0000"/>
                </a:solidFill>
                <a:hlinkClick r:id="rId3"/>
              </a:rPr>
              <a:t>legifrance.gouv.fr/affichTexte.do?cidTexte=JORFTEXT000024502658&amp;categorieLien=id</a:t>
            </a:r>
            <a:r>
              <a:rPr lang="fr-FR" sz="1600" i="1" u="sng" dirty="0" smtClean="0">
                <a:solidFill>
                  <a:srgbClr val="FF0000"/>
                </a:solidFill>
              </a:rPr>
              <a:t> </a:t>
            </a:r>
            <a:r>
              <a:rPr lang="en-US" sz="1800" i="1" dirty="0" smtClean="0">
                <a:solidFill>
                  <a:schemeClr val="bg2">
                    <a:lumMod val="20000"/>
                    <a:lumOff val="80000"/>
                  </a:schemeClr>
                </a:solidFill>
              </a:rPr>
              <a:t/>
            </a:r>
            <a:br>
              <a:rPr lang="en-US" sz="1800" i="1" dirty="0" smtClean="0">
                <a:solidFill>
                  <a:schemeClr val="bg2">
                    <a:lumMod val="20000"/>
                    <a:lumOff val="80000"/>
                  </a:schemeClr>
                </a:solidFill>
              </a:rPr>
            </a:br>
            <a:r>
              <a:rPr lang="en-US" sz="2000" i="1" dirty="0" smtClean="0">
                <a:solidFill>
                  <a:schemeClr val="tx1"/>
                </a:solidFill>
              </a:rPr>
              <a:t/>
            </a:r>
            <a:br>
              <a:rPr lang="en-US" sz="2000" i="1" dirty="0" smtClean="0">
                <a:solidFill>
                  <a:schemeClr val="tx1"/>
                </a:solidFill>
              </a:rPr>
            </a:br>
            <a:r>
              <a:rPr lang="fr-FR" sz="1800" i="1" dirty="0" smtClean="0">
                <a:solidFill>
                  <a:schemeClr val="tx1"/>
                </a:solidFill>
              </a:rPr>
              <a:t>Proposition de règlement relatif à la</a:t>
            </a:r>
            <a:br>
              <a:rPr lang="fr-FR" sz="1800" i="1" dirty="0" smtClean="0">
                <a:solidFill>
                  <a:schemeClr val="tx1"/>
                </a:solidFill>
              </a:rPr>
            </a:br>
            <a:r>
              <a:rPr lang="fr-FR" sz="1800" i="1" dirty="0" smtClean="0">
                <a:solidFill>
                  <a:schemeClr val="tx1"/>
                </a:solidFill>
              </a:rPr>
              <a:t>protection des personnes physiques à l’égard du </a:t>
            </a:r>
            <a:br>
              <a:rPr lang="fr-FR" sz="1800" i="1" dirty="0" smtClean="0">
                <a:solidFill>
                  <a:schemeClr val="tx1"/>
                </a:solidFill>
              </a:rPr>
            </a:br>
            <a:r>
              <a:rPr lang="fr-FR" sz="1800" i="1" dirty="0" smtClean="0">
                <a:solidFill>
                  <a:schemeClr val="tx1"/>
                </a:solidFill>
              </a:rPr>
              <a:t>traitement des données à caractère personnel et </a:t>
            </a:r>
            <a:br>
              <a:rPr lang="fr-FR" sz="1800" i="1" dirty="0" smtClean="0">
                <a:solidFill>
                  <a:schemeClr val="tx1"/>
                </a:solidFill>
              </a:rPr>
            </a:br>
            <a:r>
              <a:rPr lang="fr-FR" sz="1800" i="1" dirty="0" smtClean="0">
                <a:solidFill>
                  <a:schemeClr val="tx1"/>
                </a:solidFill>
              </a:rPr>
              <a:t>à la libre circulation de ces données </a:t>
            </a:r>
            <a:r>
              <a:rPr lang="en-US" sz="1800" i="1" dirty="0" smtClean="0">
                <a:solidFill>
                  <a:schemeClr val="tx1"/>
                </a:solidFill>
              </a:rPr>
              <a:t/>
            </a:r>
            <a:br>
              <a:rPr lang="en-US" sz="1800" i="1" dirty="0" smtClean="0">
                <a:solidFill>
                  <a:schemeClr val="tx1"/>
                </a:solidFill>
              </a:rPr>
            </a:br>
            <a:r>
              <a:rPr lang="en-US" sz="1600" i="1" dirty="0" smtClean="0">
                <a:solidFill>
                  <a:srgbClr val="FF0000"/>
                </a:solidFill>
                <a:hlinkClick r:id="rId4"/>
              </a:rPr>
              <a:t>http://ec.europa.eu/justice/data-protection/document/review2012/com_2012_11_fr.pdf</a:t>
            </a:r>
            <a:r>
              <a:rPr lang="en-US" sz="1600" i="1" dirty="0" smtClean="0">
                <a:solidFill>
                  <a:srgbClr val="FF0000"/>
                </a:solidFill>
              </a:rPr>
              <a:t> </a:t>
            </a:r>
            <a:r>
              <a:rPr lang="en-US" sz="2000" dirty="0" smtClean="0"/>
              <a:t/>
            </a:r>
            <a:br>
              <a:rPr lang="en-US" sz="2000" dirty="0" smtClean="0"/>
            </a:br>
            <a:r>
              <a:rPr lang="en-US" sz="2000" dirty="0" smtClean="0"/>
              <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01650" y="271463"/>
            <a:ext cx="7272338" cy="785812"/>
          </a:xfrm>
        </p:spPr>
        <p:txBody>
          <a:bodyPr/>
          <a:lstStyle/>
          <a:p>
            <a:r>
              <a:rPr lang="fr-FR" smtClean="0"/>
              <a:t>A qui notifier ?</a:t>
            </a:r>
          </a:p>
        </p:txBody>
      </p:sp>
      <p:sp>
        <p:nvSpPr>
          <p:cNvPr id="3" name="Espace réservé du contenu 2"/>
          <p:cNvSpPr>
            <a:spLocks noGrp="1"/>
          </p:cNvSpPr>
          <p:nvPr>
            <p:ph idx="1"/>
          </p:nvPr>
        </p:nvSpPr>
        <p:spPr>
          <a:xfrm>
            <a:off x="355600" y="889000"/>
            <a:ext cx="8674100" cy="5283200"/>
          </a:xfrm>
        </p:spPr>
        <p:txBody>
          <a:bodyPr/>
          <a:lstStyle/>
          <a:p>
            <a:pPr algn="just">
              <a:defRPr/>
            </a:pPr>
            <a:r>
              <a:rPr lang="fr-FR" b="0" dirty="0"/>
              <a:t>En cas de violation, </a:t>
            </a:r>
            <a:r>
              <a:rPr lang="fr-FR" dirty="0"/>
              <a:t>l’ordonnance</a:t>
            </a:r>
            <a:r>
              <a:rPr lang="fr-FR" b="0" dirty="0"/>
              <a:t> prévoit une </a:t>
            </a:r>
            <a:r>
              <a:rPr lang="fr-FR" b="0" dirty="0" smtClean="0"/>
              <a:t>notification sans délai  </a:t>
            </a:r>
            <a:r>
              <a:rPr lang="fr-FR" b="0" dirty="0"/>
              <a:t>:</a:t>
            </a:r>
          </a:p>
          <a:p>
            <a:pPr lvl="1" algn="just">
              <a:defRPr/>
            </a:pPr>
            <a:r>
              <a:rPr lang="fr-FR" sz="1800" b="1" dirty="0" smtClean="0"/>
              <a:t>A </a:t>
            </a:r>
            <a:r>
              <a:rPr lang="fr-FR" sz="1800" b="1" dirty="0"/>
              <a:t>la CNIL </a:t>
            </a:r>
          </a:p>
          <a:p>
            <a:pPr lvl="1" algn="just">
              <a:defRPr/>
            </a:pPr>
            <a:r>
              <a:rPr lang="fr-FR" sz="1800" b="1" dirty="0" smtClean="0"/>
              <a:t>Aux </a:t>
            </a:r>
            <a:r>
              <a:rPr lang="fr-FR" sz="1800" b="1" dirty="0"/>
              <a:t>intéressés </a:t>
            </a:r>
            <a:r>
              <a:rPr lang="fr-FR" sz="1800" b="1" dirty="0" smtClean="0"/>
              <a:t>:</a:t>
            </a:r>
            <a:r>
              <a:rPr lang="fr-FR" sz="1800" b="1" dirty="0"/>
              <a:t> </a:t>
            </a:r>
            <a:r>
              <a:rPr lang="fr-FR" sz="1800" dirty="0" smtClean="0"/>
              <a:t>obligation dès lors </a:t>
            </a:r>
            <a:r>
              <a:rPr lang="fr-FR" sz="1800" dirty="0"/>
              <a:t>que </a:t>
            </a:r>
            <a:r>
              <a:rPr lang="fr-FR" sz="1800" dirty="0" smtClean="0"/>
              <a:t>la </a:t>
            </a:r>
            <a:r>
              <a:rPr lang="fr-FR" sz="1800" dirty="0"/>
              <a:t>violation est susceptible de porter atteinte aux données personnelles ou à </a:t>
            </a:r>
            <a:r>
              <a:rPr lang="fr-FR" sz="1800" dirty="0" smtClean="0"/>
              <a:t>la vie </a:t>
            </a:r>
            <a:r>
              <a:rPr lang="fr-FR" sz="1800" dirty="0"/>
              <a:t>privée </a:t>
            </a:r>
            <a:r>
              <a:rPr lang="fr-FR" sz="1800" dirty="0" smtClean="0"/>
              <a:t>de la personne concernée. Exceptions :</a:t>
            </a:r>
            <a:endParaRPr lang="fr-FR" sz="1800" dirty="0"/>
          </a:p>
          <a:p>
            <a:pPr lvl="2" algn="just">
              <a:defRPr/>
            </a:pPr>
            <a:r>
              <a:rPr lang="fr-FR" sz="1600" dirty="0" smtClean="0"/>
              <a:t>Notification </a:t>
            </a:r>
            <a:r>
              <a:rPr lang="fr-FR" sz="1600" dirty="0"/>
              <a:t>à l’intéressé </a:t>
            </a:r>
            <a:r>
              <a:rPr lang="fr-FR" sz="1600" dirty="0" smtClean="0"/>
              <a:t>pas </a:t>
            </a:r>
            <a:r>
              <a:rPr lang="fr-FR" sz="1600" dirty="0"/>
              <a:t>nécessaire si la CNIL a constaté que </a:t>
            </a:r>
            <a:r>
              <a:rPr lang="fr-FR" sz="1600" dirty="0" smtClean="0"/>
              <a:t>des mesures </a:t>
            </a:r>
            <a:r>
              <a:rPr lang="fr-FR" sz="1600" dirty="0"/>
              <a:t>de protections appropriées ont été mises en </a:t>
            </a:r>
            <a:r>
              <a:rPr lang="fr-FR" sz="1600" dirty="0" smtClean="0"/>
              <a:t>œuvre </a:t>
            </a:r>
            <a:r>
              <a:rPr lang="fr-FR" sz="1600" dirty="0"/>
              <a:t>par le fournisseur (cryptage </a:t>
            </a:r>
            <a:r>
              <a:rPr lang="fr-FR" sz="1600" dirty="0" smtClean="0"/>
              <a:t>des données </a:t>
            </a:r>
            <a:r>
              <a:rPr lang="fr-FR" sz="1600" dirty="0"/>
              <a:t>par exemple</a:t>
            </a:r>
            <a:r>
              <a:rPr lang="fr-FR" sz="1600" dirty="0" smtClean="0"/>
              <a:t>, les </a:t>
            </a:r>
            <a:r>
              <a:rPr lang="fr-FR" sz="1600" dirty="0"/>
              <a:t>rendant </a:t>
            </a:r>
            <a:r>
              <a:rPr lang="fr-FR" sz="1600" dirty="0" smtClean="0"/>
              <a:t>incompréhensibles)</a:t>
            </a:r>
          </a:p>
          <a:p>
            <a:pPr lvl="2" algn="just">
              <a:defRPr/>
            </a:pPr>
            <a:r>
              <a:rPr lang="fr-FR" sz="1600" dirty="0" smtClean="0"/>
              <a:t>A </a:t>
            </a:r>
            <a:r>
              <a:rPr lang="fr-FR" sz="1600" dirty="0"/>
              <a:t>défaut de telles mesures, la CNIL peut mettre en demeure le fournisseur </a:t>
            </a:r>
            <a:r>
              <a:rPr lang="fr-FR" sz="1600" dirty="0" smtClean="0"/>
              <a:t>d'informer également </a:t>
            </a:r>
            <a:r>
              <a:rPr lang="fr-FR" sz="1600" dirty="0"/>
              <a:t>le ou les intéressés de la violation </a:t>
            </a:r>
            <a:r>
              <a:rPr lang="fr-FR" sz="1600" dirty="0" smtClean="0"/>
              <a:t>constatée</a:t>
            </a:r>
          </a:p>
          <a:p>
            <a:pPr marL="625475" lvl="2" indent="0" algn="just">
              <a:buFontTx/>
              <a:buNone/>
              <a:defRPr/>
            </a:pPr>
            <a:endParaRPr lang="fr-FR" sz="1600" dirty="0" smtClean="0"/>
          </a:p>
          <a:p>
            <a:pPr algn="just">
              <a:spcBef>
                <a:spcPts val="0"/>
              </a:spcBef>
              <a:spcAft>
                <a:spcPts val="0"/>
              </a:spcAft>
              <a:defRPr/>
            </a:pPr>
            <a:r>
              <a:rPr lang="fr-FR" dirty="0" smtClean="0"/>
              <a:t>La proposition de règlement </a:t>
            </a:r>
            <a:r>
              <a:rPr lang="fr-FR" b="0" dirty="0" smtClean="0"/>
              <a:t>impose une</a:t>
            </a:r>
          </a:p>
          <a:p>
            <a:pPr marL="0" indent="0" algn="just">
              <a:spcBef>
                <a:spcPts val="0"/>
              </a:spcBef>
              <a:spcAft>
                <a:spcPts val="0"/>
              </a:spcAft>
              <a:buFont typeface="Wingdings" pitchFamily="2" charset="2"/>
              <a:buNone/>
              <a:defRPr/>
            </a:pPr>
            <a:r>
              <a:rPr lang="fr-FR" b="0" dirty="0" smtClean="0"/>
              <a:t>notification à l’autorité de contrôle et aux </a:t>
            </a:r>
          </a:p>
          <a:p>
            <a:pPr marL="0" indent="0" algn="just">
              <a:spcBef>
                <a:spcPts val="0"/>
              </a:spcBef>
              <a:spcAft>
                <a:spcPts val="0"/>
              </a:spcAft>
              <a:buFont typeface="Wingdings" pitchFamily="2" charset="2"/>
              <a:buNone/>
              <a:defRPr/>
            </a:pPr>
            <a:r>
              <a:rPr lang="fr-FR" b="0" dirty="0" smtClean="0"/>
              <a:t>intéressés sans retard indu dans des conditions</a:t>
            </a:r>
          </a:p>
          <a:p>
            <a:pPr marL="0" indent="0" algn="just">
              <a:spcBef>
                <a:spcPts val="0"/>
              </a:spcBef>
              <a:spcAft>
                <a:spcPts val="0"/>
              </a:spcAft>
              <a:buFont typeface="Wingdings" pitchFamily="2" charset="2"/>
              <a:buNone/>
              <a:defRPr/>
            </a:pPr>
            <a:r>
              <a:rPr lang="fr-FR" b="0" dirty="0" smtClean="0"/>
              <a:t>similaires (Art.32)</a:t>
            </a:r>
          </a:p>
        </p:txBody>
      </p:sp>
      <p:sp>
        <p:nvSpPr>
          <p:cNvPr id="12292"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F22FBAAF-D074-4B8B-9909-A3BF7B8E0FC5}" type="slidenum">
              <a:rPr lang="en-GB" sz="1200" smtClean="0">
                <a:solidFill>
                  <a:schemeClr val="bg1"/>
                </a:solidFill>
              </a:rPr>
              <a:pPr/>
              <a:t>9</a:t>
            </a:fld>
            <a:endParaRPr lang="en-GB" sz="1200" smtClean="0">
              <a:solidFill>
                <a:schemeClr val="bg1"/>
              </a:solidFill>
            </a:endParaRPr>
          </a:p>
        </p:txBody>
      </p:sp>
      <p:pic>
        <p:nvPicPr>
          <p:cNvPr id="1229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4500" y="4159250"/>
            <a:ext cx="3257550" cy="200025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1400" y="5064125"/>
            <a:ext cx="3111500" cy="109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476250" y="207963"/>
            <a:ext cx="7272338" cy="785812"/>
          </a:xfrm>
        </p:spPr>
        <p:txBody>
          <a:bodyPr/>
          <a:lstStyle/>
          <a:p>
            <a:pPr>
              <a:lnSpc>
                <a:spcPct val="150000"/>
              </a:lnSpc>
            </a:pPr>
            <a:r>
              <a:rPr lang="en-US" smtClean="0">
                <a:solidFill>
                  <a:srgbClr val="FF0000"/>
                </a:solidFill>
              </a:rPr>
              <a:t>Quelles sont les modalités pour notifier ? </a:t>
            </a:r>
          </a:p>
        </p:txBody>
      </p:sp>
      <p:sp>
        <p:nvSpPr>
          <p:cNvPr id="3" name="Espace réservé du contenu 2"/>
          <p:cNvSpPr>
            <a:spLocks noGrp="1"/>
          </p:cNvSpPr>
          <p:nvPr>
            <p:ph idx="1"/>
          </p:nvPr>
        </p:nvSpPr>
        <p:spPr>
          <a:xfrm>
            <a:off x="165100" y="1155700"/>
            <a:ext cx="8775700" cy="5156200"/>
          </a:xfrm>
        </p:spPr>
        <p:txBody>
          <a:bodyPr/>
          <a:lstStyle/>
          <a:p>
            <a:pPr>
              <a:defRPr/>
            </a:pPr>
            <a:r>
              <a:rPr lang="fr-FR" b="0" dirty="0" smtClean="0"/>
              <a:t>Pas de précision dans l’ordonnance</a:t>
            </a:r>
            <a:r>
              <a:rPr lang="fr-FR" dirty="0" smtClean="0"/>
              <a:t> </a:t>
            </a:r>
            <a:r>
              <a:rPr lang="fr-FR" b="0" dirty="0" smtClean="0"/>
              <a:t>n°2011-1012 du 24 août 2011. </a:t>
            </a:r>
          </a:p>
          <a:p>
            <a:pPr>
              <a:defRPr/>
            </a:pPr>
            <a:r>
              <a:rPr lang="fr-FR" b="0" dirty="0" smtClean="0"/>
              <a:t>Article 3 la directive 2002/58/CE du 12 juillet 2002, modifiée : </a:t>
            </a:r>
            <a:endParaRPr lang="fr-FR" sz="800" b="0" dirty="0" smtClean="0"/>
          </a:p>
          <a:p>
            <a:pPr marL="625475" lvl="2" indent="0">
              <a:buFontTx/>
              <a:buNone/>
              <a:defRPr/>
            </a:pPr>
            <a:endParaRPr lang="fr-FR" sz="1600" dirty="0" smtClean="0"/>
          </a:p>
          <a:p>
            <a:pPr lvl="1">
              <a:defRPr/>
            </a:pPr>
            <a:r>
              <a:rPr lang="fr-FR" sz="1800" dirty="0" smtClean="0"/>
              <a:t>La notification </a:t>
            </a:r>
            <a:r>
              <a:rPr lang="fr-FR" sz="1800" u="sng" dirty="0" smtClean="0"/>
              <a:t>faite à la personne concernée </a:t>
            </a:r>
            <a:r>
              <a:rPr lang="fr-FR" sz="1800" dirty="0" smtClean="0"/>
              <a:t>doit indiquer, au minimum :</a:t>
            </a:r>
          </a:p>
          <a:p>
            <a:pPr lvl="2">
              <a:defRPr/>
            </a:pPr>
            <a:r>
              <a:rPr lang="fr-FR" sz="1600" dirty="0" smtClean="0"/>
              <a:t>la nature de la violation de données personnelles ;</a:t>
            </a:r>
          </a:p>
          <a:p>
            <a:pPr lvl="2">
              <a:defRPr/>
            </a:pPr>
            <a:r>
              <a:rPr lang="fr-FR" sz="1600" dirty="0" smtClean="0"/>
              <a:t>les points de contact auprès desquels des informations supplémentaires peuvent être obtenues ;</a:t>
            </a:r>
          </a:p>
          <a:p>
            <a:pPr lvl="2">
              <a:defRPr/>
            </a:pPr>
            <a:r>
              <a:rPr lang="fr-FR" sz="1600" dirty="0" smtClean="0"/>
              <a:t>une recommandation des mesures à adopter afin d’atténuer les conséquences négatives possibles de la violation de données personnelles.</a:t>
            </a:r>
          </a:p>
          <a:p>
            <a:pPr marL="625475" lvl="2" indent="0">
              <a:buFontTx/>
              <a:buNone/>
              <a:defRPr/>
            </a:pPr>
            <a:endParaRPr lang="fr-FR" sz="800" dirty="0" smtClean="0"/>
          </a:p>
          <a:p>
            <a:pPr lvl="1">
              <a:defRPr/>
            </a:pPr>
            <a:r>
              <a:rPr lang="fr-FR" sz="1800" dirty="0" smtClean="0"/>
              <a:t>La notification </a:t>
            </a:r>
            <a:r>
              <a:rPr lang="fr-FR" sz="1800" u="sng" dirty="0" smtClean="0"/>
              <a:t>faite à la CNIL </a:t>
            </a:r>
            <a:r>
              <a:rPr lang="fr-FR" sz="1800" dirty="0" smtClean="0"/>
              <a:t>doit décrire, en plus des informations ci-dessus :</a:t>
            </a:r>
          </a:p>
          <a:p>
            <a:pPr lvl="2">
              <a:defRPr/>
            </a:pPr>
            <a:r>
              <a:rPr lang="fr-FR" sz="1600" dirty="0" smtClean="0"/>
              <a:t>les conséquences de la violation de données personnelles </a:t>
            </a:r>
          </a:p>
          <a:p>
            <a:pPr lvl="2">
              <a:defRPr/>
            </a:pPr>
            <a:r>
              <a:rPr lang="fr-FR" sz="1600" dirty="0" smtClean="0"/>
              <a:t>les mesures proposées ou prises pour y remédier.</a:t>
            </a:r>
          </a:p>
          <a:p>
            <a:pPr marL="92075" lvl="2" indent="0">
              <a:buFontTx/>
              <a:buNone/>
              <a:defRPr/>
            </a:pPr>
            <a:endParaRPr lang="fr-FR" sz="1600" dirty="0" smtClean="0"/>
          </a:p>
          <a:p>
            <a:pPr>
              <a:defRPr/>
            </a:pPr>
            <a:endParaRPr lang="fr-FR" dirty="0"/>
          </a:p>
        </p:txBody>
      </p:sp>
      <p:sp>
        <p:nvSpPr>
          <p:cNvPr id="13316"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EA8F40A2-5CEE-43B8-B08E-AA96DC7A1E75}" type="slidenum">
              <a:rPr lang="en-GB" sz="1200" smtClean="0">
                <a:solidFill>
                  <a:schemeClr val="bg1"/>
                </a:solidFill>
              </a:rPr>
              <a:pPr/>
              <a:t>10</a:t>
            </a:fld>
            <a:endParaRPr lang="en-GB" sz="1200" smtClean="0">
              <a:solidFill>
                <a:schemeClr val="bg1"/>
              </a:solidFill>
            </a:endParaRPr>
          </a:p>
        </p:txBody>
      </p:sp>
      <p:pic>
        <p:nvPicPr>
          <p:cNvPr id="1331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7863" y="4826000"/>
            <a:ext cx="1800225" cy="16383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292100" y="373063"/>
            <a:ext cx="7926388" cy="785812"/>
          </a:xfrm>
        </p:spPr>
        <p:txBody>
          <a:bodyPr/>
          <a:lstStyle/>
          <a:p>
            <a:r>
              <a:rPr lang="en-US" smtClean="0">
                <a:solidFill>
                  <a:srgbClr val="FF0000"/>
                </a:solidFill>
              </a:rPr>
              <a:t>Quelles seront les modalités pour notifier ? </a:t>
            </a:r>
            <a:endParaRPr lang="fr-FR" smtClean="0"/>
          </a:p>
        </p:txBody>
      </p:sp>
      <p:sp>
        <p:nvSpPr>
          <p:cNvPr id="3" name="Espace réservé du contenu 2"/>
          <p:cNvSpPr>
            <a:spLocks noGrp="1"/>
          </p:cNvSpPr>
          <p:nvPr>
            <p:ph idx="1"/>
          </p:nvPr>
        </p:nvSpPr>
        <p:spPr>
          <a:xfrm>
            <a:off x="203200" y="1117600"/>
            <a:ext cx="8623300" cy="4975225"/>
          </a:xfrm>
        </p:spPr>
        <p:txBody>
          <a:bodyPr/>
          <a:lstStyle/>
          <a:p>
            <a:pPr marL="342900" lvl="1" indent="-342900" algn="just">
              <a:lnSpc>
                <a:spcPct val="100000"/>
              </a:lnSpc>
              <a:spcBef>
                <a:spcPct val="100000"/>
              </a:spcBef>
              <a:spcAft>
                <a:spcPct val="30000"/>
              </a:spcAft>
              <a:buFont typeface="Wingdings" pitchFamily="2" charset="2"/>
              <a:buChar char="n"/>
              <a:defRPr/>
            </a:pPr>
            <a:r>
              <a:rPr lang="fr-FR" sz="1800" b="1" dirty="0" smtClean="0"/>
              <a:t>Selon la proposition de règlement</a:t>
            </a:r>
            <a:r>
              <a:rPr lang="fr-FR" dirty="0" smtClean="0"/>
              <a:t>, </a:t>
            </a:r>
            <a:r>
              <a:rPr lang="fr-FR" sz="1800" dirty="0" smtClean="0"/>
              <a:t>la notification </a:t>
            </a:r>
            <a:r>
              <a:rPr lang="fr-FR" sz="1800" u="sng" dirty="0" smtClean="0"/>
              <a:t>faite à l’autorité de contrôle </a:t>
            </a:r>
            <a:r>
              <a:rPr lang="fr-FR" sz="1800" dirty="0" smtClean="0"/>
              <a:t>devra:</a:t>
            </a:r>
          </a:p>
          <a:p>
            <a:pPr lvl="1" algn="just">
              <a:defRPr/>
            </a:pPr>
            <a:endParaRPr lang="fr-FR" sz="1800" b="1" dirty="0" smtClean="0"/>
          </a:p>
          <a:p>
            <a:pPr lvl="1" algn="just">
              <a:defRPr/>
            </a:pPr>
            <a:endParaRPr lang="fr-FR" sz="1800" b="1" dirty="0" smtClean="0"/>
          </a:p>
          <a:p>
            <a:pPr marL="0" lvl="1" indent="0">
              <a:lnSpc>
                <a:spcPct val="100000"/>
              </a:lnSpc>
              <a:spcBef>
                <a:spcPct val="100000"/>
              </a:spcBef>
              <a:spcAft>
                <a:spcPct val="30000"/>
              </a:spcAft>
              <a:buFont typeface="Webdings" pitchFamily="18" charset="2"/>
              <a:buNone/>
              <a:defRPr/>
            </a:pPr>
            <a:endParaRPr lang="fr-FR" sz="1800" dirty="0" smtClean="0"/>
          </a:p>
          <a:p>
            <a:pPr marL="688975" lvl="3" indent="-342900">
              <a:spcBef>
                <a:spcPct val="100000"/>
              </a:spcBef>
              <a:spcAft>
                <a:spcPct val="30000"/>
              </a:spcAft>
              <a:buFont typeface="Wingdings" pitchFamily="2" charset="2"/>
              <a:buChar char="n"/>
              <a:defRPr/>
            </a:pPr>
            <a:endParaRPr lang="fr-FR" b="0" dirty="0" smtClean="0"/>
          </a:p>
          <a:p>
            <a:pPr>
              <a:defRPr/>
            </a:pPr>
            <a:endParaRPr lang="fr-FR" dirty="0" smtClean="0"/>
          </a:p>
          <a:p>
            <a:pPr marL="0" indent="0">
              <a:buFont typeface="Wingdings" pitchFamily="2" charset="2"/>
              <a:buNone/>
              <a:defRPr/>
            </a:pPr>
            <a:endParaRPr lang="fr-FR" sz="800" b="0" dirty="0" smtClean="0"/>
          </a:p>
          <a:p>
            <a:pPr>
              <a:defRPr/>
            </a:pPr>
            <a:r>
              <a:rPr lang="fr-FR" b="0" dirty="0" smtClean="0"/>
              <a:t>La notification </a:t>
            </a:r>
            <a:r>
              <a:rPr lang="fr-FR" b="0" u="sng" dirty="0" smtClean="0"/>
              <a:t>faite à la personne concernée </a:t>
            </a:r>
            <a:r>
              <a:rPr lang="fr-FR" b="0" dirty="0" smtClean="0"/>
              <a:t>devra : </a:t>
            </a:r>
          </a:p>
          <a:p>
            <a:pPr lvl="1">
              <a:defRPr/>
            </a:pPr>
            <a:r>
              <a:rPr lang="fr-FR" sz="1800" dirty="0" smtClean="0"/>
              <a:t>décrire la nature de la violation ;</a:t>
            </a:r>
          </a:p>
          <a:p>
            <a:pPr lvl="1">
              <a:defRPr/>
            </a:pPr>
            <a:r>
              <a:rPr lang="fr-FR" sz="1800" dirty="0" smtClean="0"/>
              <a:t>contenir au moins les points b et c ci-dessus.</a:t>
            </a:r>
          </a:p>
          <a:p>
            <a:pPr marL="344488" lvl="1" indent="0">
              <a:buFont typeface="Webdings" pitchFamily="18" charset="2"/>
              <a:buNone/>
              <a:defRPr/>
            </a:pPr>
            <a:endParaRPr lang="fr-FR" dirty="0" smtClean="0"/>
          </a:p>
          <a:p>
            <a:pPr>
              <a:defRPr/>
            </a:pPr>
            <a:endParaRPr lang="fr-FR" dirty="0"/>
          </a:p>
        </p:txBody>
      </p:sp>
      <p:sp>
        <p:nvSpPr>
          <p:cNvPr id="14340"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27CF7E70-F06D-4A6E-956E-5950714CAA86}" type="slidenum">
              <a:rPr lang="en-GB" sz="1200" smtClean="0">
                <a:solidFill>
                  <a:schemeClr val="bg1"/>
                </a:solidFill>
              </a:rPr>
              <a:pPr/>
              <a:t>11</a:t>
            </a:fld>
            <a:endParaRPr lang="en-GB" sz="1200" smtClean="0">
              <a:solidFill>
                <a:schemeClr val="bg1"/>
              </a:solidFill>
            </a:endParaRPr>
          </a:p>
        </p:txBody>
      </p:sp>
      <p:pic>
        <p:nvPicPr>
          <p:cNvPr id="1434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5600" y="1892300"/>
            <a:ext cx="8191500" cy="222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500" y="4000500"/>
            <a:ext cx="79883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5875" y="4543425"/>
            <a:ext cx="2066925" cy="178435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98450" y="398463"/>
            <a:ext cx="7272338" cy="785812"/>
          </a:xfrm>
        </p:spPr>
        <p:txBody>
          <a:bodyPr/>
          <a:lstStyle/>
          <a:p>
            <a:r>
              <a:rPr lang="fr-FR" smtClean="0"/>
              <a:t>Quelles sont les obligations associées ?</a:t>
            </a:r>
          </a:p>
        </p:txBody>
      </p:sp>
      <p:sp>
        <p:nvSpPr>
          <p:cNvPr id="15363" name="Espace réservé du contenu 2"/>
          <p:cNvSpPr>
            <a:spLocks noGrp="1"/>
          </p:cNvSpPr>
          <p:nvPr>
            <p:ph idx="1"/>
          </p:nvPr>
        </p:nvSpPr>
        <p:spPr>
          <a:xfrm>
            <a:off x="482600" y="1028700"/>
            <a:ext cx="8420100" cy="5064125"/>
          </a:xfrm>
        </p:spPr>
        <p:txBody>
          <a:bodyPr/>
          <a:lstStyle/>
          <a:p>
            <a:pPr algn="just"/>
            <a:r>
              <a:rPr lang="fr-FR" smtClean="0"/>
              <a:t>Selon l’ordonnance</a:t>
            </a:r>
            <a:r>
              <a:rPr lang="fr-FR" b="0" smtClean="0"/>
              <a:t>, le fournisseur doit désormais établir un inventaire des violations constatées qu’il tient à disposition de la CNIL, comprenant :</a:t>
            </a:r>
          </a:p>
          <a:p>
            <a:pPr lvl="1"/>
            <a:r>
              <a:rPr lang="fr-FR" sz="1800" smtClean="0"/>
              <a:t>les modalités des violations constatées ;</a:t>
            </a:r>
          </a:p>
          <a:p>
            <a:pPr lvl="1"/>
            <a:r>
              <a:rPr lang="fr-FR" sz="1800" smtClean="0"/>
              <a:t>les effets provoqués par cette violation ;</a:t>
            </a:r>
          </a:p>
          <a:p>
            <a:pPr lvl="1"/>
            <a:r>
              <a:rPr lang="fr-FR" sz="1800" smtClean="0"/>
              <a:t>les mesures entreprises pour y remédier.</a:t>
            </a:r>
          </a:p>
        </p:txBody>
      </p:sp>
      <p:sp>
        <p:nvSpPr>
          <p:cNvPr id="15364"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C4BB58A2-A13F-45FE-B704-B9731EE3295A}" type="slidenum">
              <a:rPr lang="en-GB" sz="1200" smtClean="0">
                <a:solidFill>
                  <a:schemeClr val="bg1"/>
                </a:solidFill>
              </a:rPr>
              <a:pPr/>
              <a:t>12</a:t>
            </a:fld>
            <a:endParaRPr lang="en-GB" sz="1200" smtClean="0">
              <a:solidFill>
                <a:schemeClr val="bg1"/>
              </a:solidFill>
            </a:endParaRPr>
          </a:p>
        </p:txBody>
      </p:sp>
      <p:pic>
        <p:nvPicPr>
          <p:cNvPr id="1536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488" y="3060700"/>
            <a:ext cx="2068512"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b="3731"/>
          <a:stretch>
            <a:fillRect/>
          </a:stretch>
        </p:blipFill>
        <p:spPr bwMode="auto">
          <a:xfrm>
            <a:off x="5640388" y="2914650"/>
            <a:ext cx="2181225"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298450" y="398463"/>
            <a:ext cx="7272338" cy="785812"/>
          </a:xfrm>
        </p:spPr>
        <p:txBody>
          <a:bodyPr/>
          <a:lstStyle/>
          <a:p>
            <a:r>
              <a:rPr lang="fr-FR" smtClean="0"/>
              <a:t>Quelles seront les obligations associées ?</a:t>
            </a:r>
          </a:p>
        </p:txBody>
      </p:sp>
      <p:sp>
        <p:nvSpPr>
          <p:cNvPr id="3" name="Espace réservé du contenu 2"/>
          <p:cNvSpPr>
            <a:spLocks noGrp="1"/>
          </p:cNvSpPr>
          <p:nvPr>
            <p:ph idx="1"/>
          </p:nvPr>
        </p:nvSpPr>
        <p:spPr>
          <a:xfrm>
            <a:off x="279400" y="901700"/>
            <a:ext cx="8496300" cy="5191125"/>
          </a:xfrm>
        </p:spPr>
        <p:txBody>
          <a:bodyPr/>
          <a:lstStyle/>
          <a:p>
            <a:pPr algn="just">
              <a:defRPr/>
            </a:pPr>
            <a:r>
              <a:rPr lang="fr-FR" dirty="0" smtClean="0"/>
              <a:t>Le projet de règlement </a:t>
            </a:r>
            <a:r>
              <a:rPr lang="fr-FR" b="0" dirty="0" smtClean="0"/>
              <a:t>reprend l’obligation de conserver une trace documentaire de toutes les violations (contexte, effets et mesures prises pour y remédier).</a:t>
            </a:r>
          </a:p>
          <a:p>
            <a:pPr algn="just">
              <a:defRPr/>
            </a:pPr>
            <a:r>
              <a:rPr lang="fr-FR" b="0" dirty="0" smtClean="0"/>
              <a:t>De plus, obligations de mettre en place des mesures pour </a:t>
            </a:r>
            <a:r>
              <a:rPr lang="fr-FR" b="0" dirty="0"/>
              <a:t>assurer la protection et la sécurité des </a:t>
            </a:r>
            <a:r>
              <a:rPr lang="fr-FR" b="0" dirty="0" smtClean="0"/>
              <a:t>données :</a:t>
            </a:r>
          </a:p>
          <a:p>
            <a:pPr lvl="1" algn="just">
              <a:defRPr/>
            </a:pPr>
            <a:r>
              <a:rPr lang="fr-FR" b="1" dirty="0" smtClean="0"/>
              <a:t>procédures </a:t>
            </a:r>
            <a:r>
              <a:rPr lang="fr-FR" b="1" dirty="0"/>
              <a:t>internes </a:t>
            </a:r>
            <a:r>
              <a:rPr lang="fr-FR" dirty="0" smtClean="0"/>
              <a:t>: audits</a:t>
            </a:r>
            <a:r>
              <a:rPr lang="fr-FR" dirty="0"/>
              <a:t>, registres documentaires, études d’impact pour les traitements à risques, évaluation des </a:t>
            </a:r>
            <a:r>
              <a:rPr lang="fr-FR" dirty="0" smtClean="0"/>
              <a:t>risques</a:t>
            </a:r>
          </a:p>
          <a:p>
            <a:pPr lvl="1" algn="just">
              <a:defRPr/>
            </a:pPr>
            <a:r>
              <a:rPr lang="fr-FR" b="1" dirty="0" smtClean="0"/>
              <a:t>«</a:t>
            </a:r>
            <a:r>
              <a:rPr lang="fr-FR" b="1" dirty="0"/>
              <a:t> </a:t>
            </a:r>
            <a:r>
              <a:rPr lang="fr-FR" b="1" dirty="0" smtClean="0"/>
              <a:t>mesures </a:t>
            </a:r>
            <a:r>
              <a:rPr lang="fr-FR" b="1" dirty="0"/>
              <a:t>appropriées » </a:t>
            </a:r>
            <a:r>
              <a:rPr lang="fr-FR" dirty="0"/>
              <a:t>pour garantir la sécurité du traitement et la protection des données personnelles contre la destruction accidentelle ou illicite, la perte accidentelle, ou contre toute forme illicite de traitement (divulgation, diffusion ou l’accès non </a:t>
            </a:r>
            <a:r>
              <a:rPr lang="fr-FR" dirty="0" smtClean="0"/>
              <a:t>autorisé)</a:t>
            </a:r>
          </a:p>
          <a:p>
            <a:pPr lvl="1" algn="just">
              <a:spcAft>
                <a:spcPts val="0"/>
              </a:spcAft>
              <a:defRPr/>
            </a:pPr>
            <a:r>
              <a:rPr lang="fr-FR" b="1" dirty="0" smtClean="0"/>
              <a:t>registres </a:t>
            </a:r>
            <a:r>
              <a:rPr lang="fr-FR" b="1" dirty="0"/>
              <a:t>documentaires </a:t>
            </a:r>
            <a:r>
              <a:rPr lang="fr-FR" dirty="0"/>
              <a:t>(comprenant notamment les noms et coordonnées du responsable, finalité, </a:t>
            </a:r>
            <a:r>
              <a:rPr lang="fr-FR" dirty="0" smtClean="0"/>
              <a:t>destinataire </a:t>
            </a:r>
            <a:r>
              <a:rPr lang="fr-FR" dirty="0"/>
              <a:t>du traitement, </a:t>
            </a:r>
            <a:endParaRPr lang="fr-FR" dirty="0" smtClean="0"/>
          </a:p>
          <a:p>
            <a:pPr lvl="1" indent="0" algn="just">
              <a:spcAft>
                <a:spcPts val="0"/>
              </a:spcAft>
              <a:buFont typeface="Webdings" pitchFamily="18" charset="2"/>
              <a:buNone/>
              <a:defRPr/>
            </a:pPr>
            <a:r>
              <a:rPr lang="fr-FR" dirty="0" smtClean="0"/>
              <a:t>transfert </a:t>
            </a:r>
            <a:r>
              <a:rPr lang="fr-FR" dirty="0"/>
              <a:t>hors de l’UE) </a:t>
            </a:r>
            <a:r>
              <a:rPr lang="fr-FR" dirty="0" smtClean="0"/>
              <a:t>de </a:t>
            </a:r>
            <a:r>
              <a:rPr lang="fr-FR" dirty="0"/>
              <a:t>tous les traitements de données </a:t>
            </a:r>
            <a:endParaRPr lang="fr-FR" dirty="0" smtClean="0"/>
          </a:p>
          <a:p>
            <a:pPr lvl="1" indent="0" algn="just">
              <a:spcAft>
                <a:spcPts val="0"/>
              </a:spcAft>
              <a:buFont typeface="Webdings" pitchFamily="18" charset="2"/>
              <a:buNone/>
              <a:defRPr/>
            </a:pPr>
            <a:r>
              <a:rPr lang="fr-FR" dirty="0" smtClean="0"/>
              <a:t>effectués</a:t>
            </a:r>
            <a:r>
              <a:rPr lang="fr-FR" dirty="0"/>
              <a:t>, et </a:t>
            </a:r>
            <a:r>
              <a:rPr lang="fr-FR" dirty="0" smtClean="0"/>
              <a:t>communication </a:t>
            </a:r>
            <a:r>
              <a:rPr lang="fr-FR" dirty="0"/>
              <a:t>de ces registres à </a:t>
            </a:r>
            <a:endParaRPr lang="fr-FR" dirty="0" smtClean="0"/>
          </a:p>
          <a:p>
            <a:pPr lvl="1" indent="0" algn="just">
              <a:spcAft>
                <a:spcPts val="0"/>
              </a:spcAft>
              <a:buFont typeface="Webdings" pitchFamily="18" charset="2"/>
              <a:buNone/>
              <a:defRPr/>
            </a:pPr>
            <a:r>
              <a:rPr lang="fr-FR" dirty="0" smtClean="0"/>
              <a:t>l’autorité </a:t>
            </a:r>
            <a:r>
              <a:rPr lang="fr-FR" dirty="0"/>
              <a:t>de contrôle </a:t>
            </a:r>
            <a:r>
              <a:rPr lang="fr-FR" dirty="0" smtClean="0"/>
              <a:t>à </a:t>
            </a:r>
            <a:r>
              <a:rPr lang="fr-FR" dirty="0"/>
              <a:t>première demande (article 28)</a:t>
            </a:r>
          </a:p>
          <a:p>
            <a:pPr algn="just">
              <a:defRPr/>
            </a:pPr>
            <a:endParaRPr lang="fr-FR" b="0" dirty="0" smtClean="0"/>
          </a:p>
        </p:txBody>
      </p:sp>
      <p:sp>
        <p:nvSpPr>
          <p:cNvPr id="16388"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9F28D8A0-F2EE-4183-BC81-C632A100CF78}" type="slidenum">
              <a:rPr lang="en-GB" sz="1200" smtClean="0">
                <a:solidFill>
                  <a:schemeClr val="bg1"/>
                </a:solidFill>
              </a:rPr>
              <a:pPr/>
              <a:t>13</a:t>
            </a:fld>
            <a:endParaRPr lang="en-GB" sz="1200" smtClean="0">
              <a:solidFill>
                <a:schemeClr val="bg1"/>
              </a:solidFill>
            </a:endParaRPr>
          </a:p>
        </p:txBody>
      </p:sp>
      <p:pic>
        <p:nvPicPr>
          <p:cNvPr id="1638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5850" y="4891088"/>
            <a:ext cx="2495550" cy="157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23863" y="292100"/>
            <a:ext cx="7532687" cy="673100"/>
          </a:xfrm>
        </p:spPr>
        <p:txBody>
          <a:bodyPr/>
          <a:lstStyle/>
          <a:p>
            <a:r>
              <a:rPr lang="fr-FR" smtClean="0"/>
              <a:t>Quelles sont les sanctions?</a:t>
            </a:r>
          </a:p>
        </p:txBody>
      </p:sp>
      <p:sp>
        <p:nvSpPr>
          <p:cNvPr id="3" name="Espace réservé du contenu 2"/>
          <p:cNvSpPr>
            <a:spLocks noGrp="1"/>
          </p:cNvSpPr>
          <p:nvPr>
            <p:ph idx="1"/>
          </p:nvPr>
        </p:nvSpPr>
        <p:spPr>
          <a:xfrm>
            <a:off x="292100" y="1270000"/>
            <a:ext cx="8056563" cy="4822825"/>
          </a:xfrm>
        </p:spPr>
        <p:txBody>
          <a:bodyPr/>
          <a:lstStyle/>
          <a:p>
            <a:pPr>
              <a:defRPr/>
            </a:pPr>
            <a:r>
              <a:rPr lang="fr-FR" dirty="0" smtClean="0"/>
              <a:t>L’ordonnance</a:t>
            </a:r>
            <a:r>
              <a:rPr lang="fr-FR" b="0" dirty="0" smtClean="0"/>
              <a:t> intègre un article 226-17-1 au code pénal :</a:t>
            </a:r>
            <a:endParaRPr lang="fr-FR" sz="800" b="0" dirty="0" smtClean="0"/>
          </a:p>
          <a:p>
            <a:pPr marL="0" indent="0" algn="just">
              <a:buFont typeface="Wingdings" pitchFamily="2" charset="2"/>
              <a:buNone/>
              <a:defRPr/>
            </a:pPr>
            <a:r>
              <a:rPr lang="fr-FR" sz="800" b="0" dirty="0" smtClean="0"/>
              <a:t/>
            </a:r>
            <a:br>
              <a:rPr lang="fr-FR" sz="800" b="0" dirty="0" smtClean="0"/>
            </a:br>
            <a:r>
              <a:rPr lang="fr-FR" b="0" dirty="0" smtClean="0"/>
              <a:t>« </a:t>
            </a:r>
            <a:r>
              <a:rPr lang="fr-FR" b="0" i="1" dirty="0" smtClean="0"/>
              <a:t>Art. 226-17-1 Le fait pour un fournisseur de services de communications électroniques de ne pas procéder à la notification d'une violation de données à caractère personnel à la Commission nationale de l'informatique et des libertés ou à l'intéressé, en méconnaissance des dispositions du II de l'article 34 bis de la loi n° 78-17 du 6 janvier 1978, est puni de cinq ans d'emprisonnement et de 300 000 € d'amende. </a:t>
            </a:r>
            <a:r>
              <a:rPr lang="fr-FR" b="0" dirty="0" smtClean="0"/>
              <a:t>»</a:t>
            </a:r>
          </a:p>
          <a:p>
            <a:pPr marL="0" indent="0" algn="just">
              <a:buFont typeface="Wingdings" pitchFamily="2" charset="2"/>
              <a:buNone/>
              <a:defRPr/>
            </a:pPr>
            <a:endParaRPr lang="fr-FR" b="0" dirty="0" smtClean="0"/>
          </a:p>
          <a:p>
            <a:pPr>
              <a:spcBef>
                <a:spcPts val="0"/>
              </a:spcBef>
              <a:spcAft>
                <a:spcPts val="0"/>
              </a:spcAft>
              <a:defRPr/>
            </a:pPr>
            <a:r>
              <a:rPr lang="fr-FR" dirty="0" smtClean="0"/>
              <a:t>La proposition de règlement </a:t>
            </a:r>
            <a:r>
              <a:rPr lang="fr-FR" b="0" dirty="0" smtClean="0"/>
              <a:t>prévoit une liste de </a:t>
            </a:r>
          </a:p>
          <a:p>
            <a:pPr marL="0" indent="0">
              <a:spcBef>
                <a:spcPts val="0"/>
              </a:spcBef>
              <a:spcAft>
                <a:spcPts val="0"/>
              </a:spcAft>
              <a:buFont typeface="Wingdings" pitchFamily="2" charset="2"/>
              <a:buNone/>
              <a:defRPr/>
            </a:pPr>
            <a:r>
              <a:rPr lang="fr-FR" b="0" dirty="0" smtClean="0"/>
              <a:t>recours et de sanctions administratives et pénales lourdes, </a:t>
            </a:r>
          </a:p>
          <a:p>
            <a:pPr marL="0" indent="0">
              <a:spcBef>
                <a:spcPts val="0"/>
              </a:spcBef>
              <a:spcAft>
                <a:spcPts val="0"/>
              </a:spcAft>
              <a:buFont typeface="Wingdings" pitchFamily="2" charset="2"/>
              <a:buNone/>
              <a:defRPr/>
            </a:pPr>
            <a:r>
              <a:rPr lang="fr-FR" b="0" dirty="0" smtClean="0"/>
              <a:t>lesquelles doivent être « effectives, proportionnées et </a:t>
            </a:r>
          </a:p>
          <a:p>
            <a:pPr marL="0" indent="0">
              <a:spcBef>
                <a:spcPts val="0"/>
              </a:spcBef>
              <a:spcAft>
                <a:spcPts val="0"/>
              </a:spcAft>
              <a:buFont typeface="Wingdings" pitchFamily="2" charset="2"/>
              <a:buNone/>
              <a:defRPr/>
            </a:pPr>
            <a:r>
              <a:rPr lang="fr-FR" b="0" dirty="0" smtClean="0"/>
              <a:t>dissuasives »</a:t>
            </a:r>
            <a:endParaRPr lang="fr-FR" sz="800" b="0" dirty="0" smtClean="0"/>
          </a:p>
        </p:txBody>
      </p:sp>
      <p:sp>
        <p:nvSpPr>
          <p:cNvPr id="17412"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7E78DA4A-BBFD-47A2-90C7-376F05F06B45}" type="slidenum">
              <a:rPr lang="en-GB" sz="1200" smtClean="0">
                <a:solidFill>
                  <a:schemeClr val="bg1"/>
                </a:solidFill>
              </a:rPr>
              <a:pPr/>
              <a:t>14</a:t>
            </a:fld>
            <a:endParaRPr lang="en-GB" sz="1200" smtClean="0">
              <a:solidFill>
                <a:schemeClr val="bg1"/>
              </a:solidFill>
            </a:endParaRPr>
          </a:p>
        </p:txBody>
      </p:sp>
      <p:pic>
        <p:nvPicPr>
          <p:cNvPr id="1741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94450" y="3797300"/>
            <a:ext cx="2552700" cy="218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1550" y="639763"/>
            <a:ext cx="2559050" cy="785812"/>
          </a:xfrm>
        </p:spPr>
        <p:txBody>
          <a:bodyPr/>
          <a:lstStyle/>
          <a:p>
            <a:r>
              <a:rPr lang="fr-FR" dirty="0" smtClean="0"/>
              <a:t>Contact</a:t>
            </a:r>
          </a:p>
        </p:txBody>
      </p:sp>
      <p:sp>
        <p:nvSpPr>
          <p:cNvPr id="18435" name="Rectangle 5"/>
          <p:cNvSpPr>
            <a:spLocks noGrp="1" noChangeArrowheads="1"/>
          </p:cNvSpPr>
          <p:nvPr>
            <p:ph idx="1"/>
          </p:nvPr>
        </p:nvSpPr>
        <p:spPr bwMode="auto">
          <a:xfrm>
            <a:off x="796925" y="1550988"/>
            <a:ext cx="8172450" cy="4552950"/>
          </a:xfrm>
          <a:extLst>
            <a:ext uri="{909E8E84-426E-40DD-AFC4-6F175D3DCCD1}">
              <a14:hiddenFill xmlns:a14="http://schemas.microsoft.com/office/drawing/2010/main" xmlns="">
                <a:solidFill>
                  <a:srgbClr val="FBDF5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r">
              <a:spcBef>
                <a:spcPct val="0"/>
              </a:spcBef>
              <a:spcAft>
                <a:spcPct val="0"/>
              </a:spcAft>
              <a:buClrTx/>
              <a:buFontTx/>
              <a:buNone/>
            </a:pPr>
            <a:r>
              <a:rPr lang="fr-FR" sz="1400" b="0" i="1" dirty="0" smtClean="0">
                <a:solidFill>
                  <a:srgbClr val="969696"/>
                </a:solidFill>
                <a:ea typeface="ＭＳ Ｐゴシック" pitchFamily="34" charset="-128"/>
              </a:rPr>
              <a:t>							</a:t>
            </a:r>
            <a:r>
              <a:rPr lang="fr-FR" sz="1400" dirty="0" smtClean="0">
                <a:solidFill>
                  <a:schemeClr val="folHlink"/>
                </a:solidFill>
                <a:ea typeface="ＭＳ Ｐゴシック" pitchFamily="34" charset="-128"/>
              </a:rPr>
              <a:t>COURTOIS LEBEL</a:t>
            </a:r>
          </a:p>
          <a:p>
            <a:pPr>
              <a:spcBef>
                <a:spcPct val="0"/>
              </a:spcBef>
              <a:spcAft>
                <a:spcPct val="0"/>
              </a:spcAft>
              <a:buClrTx/>
              <a:buFontTx/>
              <a:buNone/>
            </a:pPr>
            <a:endParaRPr lang="fr-FR" sz="1400" b="0" dirty="0" smtClean="0">
              <a:solidFill>
                <a:srgbClr val="000000"/>
              </a:solidFill>
              <a:ea typeface="ＭＳ Ｐゴシック" pitchFamily="34" charset="-128"/>
            </a:endParaRPr>
          </a:p>
          <a:p>
            <a:pPr>
              <a:spcBef>
                <a:spcPct val="0"/>
              </a:spcBef>
              <a:spcAft>
                <a:spcPct val="0"/>
              </a:spcAft>
              <a:buClrTx/>
              <a:buFontTx/>
              <a:buNone/>
            </a:pPr>
            <a:endParaRPr lang="fr-FR" sz="1400" b="0" dirty="0" smtClean="0">
              <a:solidFill>
                <a:srgbClr val="000000"/>
              </a:solidFill>
              <a:ea typeface="ＭＳ Ｐゴシック" pitchFamily="34" charset="-128"/>
            </a:endParaRPr>
          </a:p>
        </p:txBody>
      </p:sp>
      <p:sp>
        <p:nvSpPr>
          <p:cNvPr id="18436"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6C8B8487-958A-4603-9B5D-1F17201D281B}" type="slidenum">
              <a:rPr lang="en-GB" sz="1200" smtClean="0">
                <a:solidFill>
                  <a:schemeClr val="bg1"/>
                </a:solidFill>
              </a:rPr>
              <a:pPr/>
              <a:t>15</a:t>
            </a:fld>
            <a:endParaRPr lang="en-GB" sz="1200" smtClean="0">
              <a:solidFill>
                <a:schemeClr val="bg1"/>
              </a:solidFill>
            </a:endParaRPr>
          </a:p>
        </p:txBody>
      </p:sp>
      <p:sp>
        <p:nvSpPr>
          <p:cNvPr id="65541" name="Rectangle 9"/>
          <p:cNvSpPr>
            <a:spLocks noChangeArrowheads="1"/>
          </p:cNvSpPr>
          <p:nvPr/>
        </p:nvSpPr>
        <p:spPr bwMode="auto">
          <a:xfrm>
            <a:off x="6045200" y="1943100"/>
            <a:ext cx="2835275" cy="42418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179388" algn="r">
              <a:spcAft>
                <a:spcPts val="200"/>
              </a:spcAft>
              <a:defRPr/>
            </a:pPr>
            <a:r>
              <a:rPr lang="vi-VN" sz="1100" dirty="0">
                <a:latin typeface="Arial"/>
                <a:ea typeface="Times New Roman"/>
              </a:rPr>
              <a:t>Assurance</a:t>
            </a:r>
          </a:p>
          <a:p>
            <a:pPr marL="179388" algn="r">
              <a:spcAft>
                <a:spcPts val="200"/>
              </a:spcAft>
              <a:defRPr/>
            </a:pPr>
            <a:r>
              <a:rPr lang="vi-VN" sz="1100" dirty="0">
                <a:latin typeface="Arial"/>
                <a:ea typeface="Times New Roman"/>
              </a:rPr>
              <a:t>Banque &amp; bourse</a:t>
            </a:r>
            <a:endParaRPr lang="fr-FR" sz="1100" dirty="0">
              <a:latin typeface="Arial"/>
              <a:ea typeface="Times New Roman"/>
            </a:endParaRPr>
          </a:p>
          <a:p>
            <a:pPr marL="179388" algn="r">
              <a:spcAft>
                <a:spcPts val="200"/>
              </a:spcAft>
              <a:defRPr/>
            </a:pPr>
            <a:r>
              <a:rPr lang="vi-VN" sz="1100" dirty="0">
                <a:latin typeface="Arial"/>
                <a:ea typeface="Times New Roman"/>
              </a:rPr>
              <a:t>Conformité / Regulatory</a:t>
            </a:r>
          </a:p>
          <a:p>
            <a:pPr marL="179388" algn="r">
              <a:spcAft>
                <a:spcPts val="200"/>
              </a:spcAft>
              <a:defRPr/>
            </a:pPr>
            <a:r>
              <a:rPr lang="vi-VN" sz="1100" dirty="0">
                <a:latin typeface="Arial"/>
                <a:ea typeface="Times New Roman"/>
              </a:rPr>
              <a:t>Concurrence</a:t>
            </a:r>
            <a:endParaRPr lang="fr-FR" sz="1100" dirty="0">
              <a:latin typeface="Arial"/>
              <a:ea typeface="Times New Roman"/>
            </a:endParaRPr>
          </a:p>
          <a:p>
            <a:pPr marL="179388" algn="r">
              <a:spcAft>
                <a:spcPts val="200"/>
              </a:spcAft>
              <a:defRPr/>
            </a:pPr>
            <a:r>
              <a:rPr lang="vi-VN" sz="1100" dirty="0">
                <a:latin typeface="Arial"/>
                <a:ea typeface="Times New Roman"/>
              </a:rPr>
              <a:t>Contentieux</a:t>
            </a:r>
          </a:p>
          <a:p>
            <a:pPr marL="179388" algn="r">
              <a:spcAft>
                <a:spcPts val="200"/>
              </a:spcAft>
              <a:defRPr/>
            </a:pPr>
            <a:r>
              <a:rPr lang="vi-VN" sz="1100" dirty="0">
                <a:latin typeface="Arial"/>
                <a:ea typeface="Times New Roman"/>
              </a:rPr>
              <a:t>Corporate / M&amp;A</a:t>
            </a:r>
          </a:p>
          <a:p>
            <a:pPr marL="179388" algn="r">
              <a:spcAft>
                <a:spcPts val="200"/>
              </a:spcAft>
              <a:defRPr/>
            </a:pPr>
            <a:r>
              <a:rPr lang="vi-VN" sz="1100" dirty="0">
                <a:latin typeface="Arial"/>
                <a:ea typeface="Times New Roman"/>
              </a:rPr>
              <a:t>Distribution</a:t>
            </a:r>
          </a:p>
          <a:p>
            <a:pPr marL="179388" algn="r">
              <a:spcAft>
                <a:spcPts val="200"/>
              </a:spcAft>
              <a:defRPr/>
            </a:pPr>
            <a:r>
              <a:rPr lang="vi-VN" sz="1100" dirty="0">
                <a:latin typeface="Arial"/>
                <a:ea typeface="Times New Roman"/>
              </a:rPr>
              <a:t>Données personnelles</a:t>
            </a:r>
          </a:p>
          <a:p>
            <a:pPr marL="179388" algn="r">
              <a:spcAft>
                <a:spcPts val="200"/>
              </a:spcAft>
              <a:defRPr/>
            </a:pPr>
            <a:r>
              <a:rPr lang="vi-VN" sz="1100" dirty="0">
                <a:latin typeface="Arial"/>
                <a:ea typeface="Times New Roman"/>
              </a:rPr>
              <a:t>Fiscalité</a:t>
            </a:r>
          </a:p>
          <a:p>
            <a:pPr marL="179388" algn="r">
              <a:spcAft>
                <a:spcPts val="200"/>
              </a:spcAft>
              <a:defRPr/>
            </a:pPr>
            <a:r>
              <a:rPr lang="vi-VN" sz="1100" dirty="0">
                <a:solidFill>
                  <a:srgbClr val="FF0000"/>
                </a:solidFill>
                <a:latin typeface="Arial"/>
                <a:ea typeface="Times New Roman"/>
              </a:rPr>
              <a:t>Informatique &amp; réseaux</a:t>
            </a:r>
          </a:p>
          <a:p>
            <a:pPr marL="179388" algn="r">
              <a:spcAft>
                <a:spcPts val="200"/>
              </a:spcAft>
              <a:defRPr/>
            </a:pPr>
            <a:r>
              <a:rPr lang="vi-VN" sz="1100" dirty="0">
                <a:latin typeface="Arial"/>
                <a:ea typeface="Times New Roman"/>
              </a:rPr>
              <a:t>Interne</a:t>
            </a:r>
            <a:r>
              <a:rPr lang="fr-FR" sz="1100" dirty="0">
                <a:latin typeface="Arial"/>
                <a:ea typeface="Times New Roman"/>
              </a:rPr>
              <a:t>t</a:t>
            </a:r>
          </a:p>
          <a:p>
            <a:pPr marL="179388" algn="r">
              <a:spcAft>
                <a:spcPts val="200"/>
              </a:spcAft>
              <a:defRPr/>
            </a:pPr>
            <a:r>
              <a:rPr lang="vi-VN" sz="1100" dirty="0">
                <a:latin typeface="Arial"/>
                <a:ea typeface="Times New Roman"/>
              </a:rPr>
              <a:t>Marketing direct</a:t>
            </a:r>
            <a:r>
              <a:rPr lang="fr-FR" sz="1100" dirty="0">
                <a:latin typeface="Arial"/>
                <a:ea typeface="Times New Roman"/>
              </a:rPr>
              <a:t> /</a:t>
            </a:r>
            <a:r>
              <a:rPr lang="vi-VN" sz="1100" dirty="0">
                <a:latin typeface="Arial"/>
                <a:ea typeface="Times New Roman"/>
              </a:rPr>
              <a:t>Consommation</a:t>
            </a:r>
          </a:p>
          <a:p>
            <a:pPr marL="179388" algn="r">
              <a:spcAft>
                <a:spcPts val="200"/>
              </a:spcAft>
              <a:defRPr/>
            </a:pPr>
            <a:r>
              <a:rPr lang="vi-VN" sz="1100" dirty="0">
                <a:latin typeface="Arial"/>
                <a:ea typeface="Times New Roman"/>
              </a:rPr>
              <a:t>Outsourcing</a:t>
            </a:r>
          </a:p>
          <a:p>
            <a:pPr marL="179388" algn="r">
              <a:spcAft>
                <a:spcPts val="200"/>
              </a:spcAft>
              <a:defRPr/>
            </a:pPr>
            <a:r>
              <a:rPr lang="vi-VN" sz="1100" dirty="0">
                <a:latin typeface="Arial"/>
                <a:ea typeface="Times New Roman"/>
              </a:rPr>
              <a:t>Proprié té intellectuelle</a:t>
            </a:r>
          </a:p>
          <a:p>
            <a:pPr marL="179388" algn="r">
              <a:spcAft>
                <a:spcPts val="200"/>
              </a:spcAft>
              <a:defRPr/>
            </a:pPr>
            <a:r>
              <a:rPr lang="vi-VN" sz="1100" dirty="0">
                <a:latin typeface="Arial"/>
                <a:ea typeface="Times New Roman"/>
              </a:rPr>
              <a:t>Restructuring</a:t>
            </a:r>
            <a:endParaRPr lang="fr-FR" sz="1100" dirty="0">
              <a:latin typeface="Arial"/>
              <a:ea typeface="Times New Roman"/>
            </a:endParaRPr>
          </a:p>
          <a:p>
            <a:pPr marL="179388" algn="r">
              <a:spcAft>
                <a:spcPts val="200"/>
              </a:spcAft>
              <a:defRPr/>
            </a:pPr>
            <a:r>
              <a:rPr lang="vi-VN" sz="1100" dirty="0">
                <a:latin typeface="Arial"/>
                <a:ea typeface="Times New Roman"/>
              </a:rPr>
              <a:t>Social</a:t>
            </a:r>
            <a:endParaRPr lang="fr-FR" sz="1100" dirty="0">
              <a:latin typeface="Arial"/>
              <a:ea typeface="Times New Roman"/>
            </a:endParaRPr>
          </a:p>
          <a:p>
            <a:pPr marL="180340" algn="just">
              <a:spcAft>
                <a:spcPts val="0"/>
              </a:spcAft>
              <a:defRPr/>
            </a:pPr>
            <a:endParaRPr lang="fr-FR" sz="1100" dirty="0">
              <a:latin typeface="Arial"/>
              <a:ea typeface="Times New Roman"/>
            </a:endParaRPr>
          </a:p>
          <a:p>
            <a:pPr marL="180340" algn="just">
              <a:spcAft>
                <a:spcPts val="0"/>
              </a:spcAft>
              <a:defRPr/>
            </a:pPr>
            <a:r>
              <a:rPr lang="fr-FR" sz="1100" b="1" dirty="0">
                <a:latin typeface="Arial"/>
                <a:ea typeface="Times New Roman"/>
              </a:rPr>
              <a:t>Courtois Lebel </a:t>
            </a:r>
            <a:r>
              <a:rPr lang="fr-FR" sz="1100" dirty="0">
                <a:latin typeface="Arial"/>
                <a:ea typeface="Times New Roman"/>
              </a:rPr>
              <a:t>est membre de deux réseaux de cabinets d’avocats : AEL, réseau européen, et ALFA, réseau international d’envergure.</a:t>
            </a:r>
            <a:endParaRPr lang="fr-FR" sz="1100" dirty="0">
              <a:latin typeface="Times New Roman"/>
              <a:ea typeface="Times New Roman"/>
            </a:endParaRPr>
          </a:p>
          <a:p>
            <a:pPr marL="342900" indent="-342900" algn="r">
              <a:lnSpc>
                <a:spcPct val="80000"/>
              </a:lnSpc>
              <a:spcBef>
                <a:spcPct val="100000"/>
              </a:spcBef>
              <a:spcAft>
                <a:spcPct val="30000"/>
              </a:spcAft>
              <a:buClr>
                <a:schemeClr val="tx2"/>
              </a:buClr>
              <a:buFont typeface="Wingdings" pitchFamily="2" charset="2"/>
              <a:buNone/>
              <a:defRPr/>
            </a:pPr>
            <a:endParaRPr lang="fr-FR" sz="1000" b="1" dirty="0">
              <a:solidFill>
                <a:srgbClr val="000000"/>
              </a:solidFill>
            </a:endParaRPr>
          </a:p>
          <a:p>
            <a:pPr marL="342900" indent="-342900" algn="r">
              <a:lnSpc>
                <a:spcPct val="80000"/>
              </a:lnSpc>
              <a:spcBef>
                <a:spcPct val="100000"/>
              </a:spcBef>
              <a:spcAft>
                <a:spcPct val="30000"/>
              </a:spcAft>
              <a:buClr>
                <a:schemeClr val="tx2"/>
              </a:buClr>
              <a:buFont typeface="Wingdings" pitchFamily="2" charset="2"/>
              <a:buNone/>
              <a:defRPr/>
            </a:pPr>
            <a:endParaRPr lang="fr-FR" sz="1000" b="1" dirty="0">
              <a:solidFill>
                <a:srgbClr val="000000"/>
              </a:solidFill>
            </a:endParaRPr>
          </a:p>
          <a:p>
            <a:pPr marL="342900" indent="-342900" algn="r">
              <a:lnSpc>
                <a:spcPct val="80000"/>
              </a:lnSpc>
              <a:spcBef>
                <a:spcPct val="100000"/>
              </a:spcBef>
              <a:spcAft>
                <a:spcPct val="30000"/>
              </a:spcAft>
              <a:buClr>
                <a:schemeClr val="tx2"/>
              </a:buClr>
              <a:buFont typeface="Wingdings" pitchFamily="2" charset="2"/>
              <a:buChar char="n"/>
              <a:defRPr/>
            </a:pPr>
            <a:endParaRPr lang="fr-FR" sz="1000" b="1" dirty="0">
              <a:solidFill>
                <a:srgbClr val="000000"/>
              </a:solidFill>
            </a:endParaRPr>
          </a:p>
        </p:txBody>
      </p:sp>
      <p:sp>
        <p:nvSpPr>
          <p:cNvPr id="18438" name="Text Box 10"/>
          <p:cNvSpPr txBox="1">
            <a:spLocks noChangeArrowheads="1"/>
          </p:cNvSpPr>
          <p:nvPr/>
        </p:nvSpPr>
        <p:spPr bwMode="auto">
          <a:xfrm>
            <a:off x="958850" y="1943100"/>
            <a:ext cx="3962400" cy="341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algn="l"/>
            <a:r>
              <a:rPr lang="fr-FR" sz="1600" b="1">
                <a:solidFill>
                  <a:srgbClr val="000000"/>
                </a:solidFill>
                <a:ea typeface="ＭＳ Ｐゴシック" pitchFamily="34" charset="-128"/>
              </a:rPr>
              <a:t>Maître Hervé Gabadou</a:t>
            </a:r>
          </a:p>
          <a:p>
            <a:pPr algn="l"/>
            <a:endParaRPr lang="fr-FR" sz="1600">
              <a:solidFill>
                <a:srgbClr val="000000"/>
              </a:solidFill>
              <a:ea typeface="ＭＳ Ｐゴシック" pitchFamily="34" charset="-128"/>
            </a:endParaRPr>
          </a:p>
          <a:p>
            <a:pPr algn="l"/>
            <a:r>
              <a:rPr lang="fr-FR" sz="1600">
                <a:solidFill>
                  <a:srgbClr val="000000"/>
                </a:solidFill>
                <a:ea typeface="ＭＳ Ｐゴシック" pitchFamily="34" charset="-128"/>
              </a:rPr>
              <a:t>Avocat Associé</a:t>
            </a:r>
          </a:p>
          <a:p>
            <a:pPr algn="l"/>
            <a:r>
              <a:rPr lang="fr-FR" sz="1600">
                <a:solidFill>
                  <a:srgbClr val="000000"/>
                </a:solidFill>
                <a:ea typeface="ＭＳ Ｐゴシック" pitchFamily="34" charset="-128"/>
              </a:rPr>
              <a:t>Département Informatique &amp; réseaux  </a:t>
            </a:r>
          </a:p>
          <a:p>
            <a:pPr algn="l"/>
            <a:endParaRPr lang="fr-FR" sz="1600">
              <a:solidFill>
                <a:srgbClr val="000000"/>
              </a:solidFill>
              <a:ea typeface="ＭＳ Ｐゴシック" pitchFamily="34" charset="-128"/>
            </a:endParaRPr>
          </a:p>
          <a:p>
            <a:pPr algn="l"/>
            <a:r>
              <a:rPr lang="fr-FR" sz="1600">
                <a:solidFill>
                  <a:srgbClr val="000000"/>
                </a:solidFill>
                <a:ea typeface="ＭＳ Ｐゴシック" pitchFamily="34" charset="-128"/>
              </a:rPr>
              <a:t>Courtois Lebel</a:t>
            </a:r>
          </a:p>
          <a:p>
            <a:pPr algn="l"/>
            <a:r>
              <a:rPr lang="fr-FR" sz="1600" i="1">
                <a:solidFill>
                  <a:srgbClr val="000000"/>
                </a:solidFill>
                <a:ea typeface="ＭＳ Ｐゴシック" pitchFamily="34" charset="-128"/>
              </a:rPr>
              <a:t>15 rue Beaujon</a:t>
            </a:r>
          </a:p>
          <a:p>
            <a:pPr algn="l"/>
            <a:r>
              <a:rPr lang="fr-FR" sz="1600" i="1">
                <a:solidFill>
                  <a:srgbClr val="000000"/>
                </a:solidFill>
                <a:ea typeface="ＭＳ Ｐゴシック" pitchFamily="34" charset="-128"/>
              </a:rPr>
              <a:t>75008 PARIS</a:t>
            </a:r>
          </a:p>
          <a:p>
            <a:pPr algn="l"/>
            <a:r>
              <a:rPr lang="fr-FR" sz="1600" i="1">
                <a:solidFill>
                  <a:srgbClr val="FF0000"/>
                </a:solidFill>
                <a:ea typeface="ＭＳ Ｐゴシック" pitchFamily="34" charset="-128"/>
              </a:rPr>
              <a:t>www.courtois-lebel.com</a:t>
            </a:r>
          </a:p>
          <a:p>
            <a:pPr algn="l"/>
            <a:endParaRPr lang="fr-FR" sz="1600" i="1">
              <a:solidFill>
                <a:srgbClr val="FF0000"/>
              </a:solidFill>
              <a:ea typeface="ＭＳ Ｐゴシック" pitchFamily="34" charset="-128"/>
            </a:endParaRPr>
          </a:p>
          <a:p>
            <a:pPr algn="l"/>
            <a:r>
              <a:rPr lang="fr-FR" sz="1600">
                <a:solidFill>
                  <a:srgbClr val="000000"/>
                </a:solidFill>
                <a:ea typeface="ＭＳ Ｐゴシック" pitchFamily="34" charset="-128"/>
              </a:rPr>
              <a:t>Tél.  : +33 (0) 1 58 44 92 92</a:t>
            </a:r>
          </a:p>
          <a:p>
            <a:pPr algn="l"/>
            <a:r>
              <a:rPr lang="fr-FR" sz="1600">
                <a:solidFill>
                  <a:srgbClr val="000000"/>
                </a:solidFill>
                <a:ea typeface="ＭＳ Ｐゴシック" pitchFamily="34" charset="-128"/>
              </a:rPr>
              <a:t>Fax  : +33 (0) 1 58 44 92 58 </a:t>
            </a:r>
          </a:p>
          <a:p>
            <a:pPr>
              <a:spcBef>
                <a:spcPct val="50000"/>
              </a:spcBef>
            </a:pPr>
            <a:endParaRPr lang="fr-FR" sz="1600"/>
          </a:p>
        </p:txBody>
      </p:sp>
      <p:sp>
        <p:nvSpPr>
          <p:cNvPr id="7" name="ZoneTexte 1"/>
          <p:cNvSpPr txBox="1">
            <a:spLocks noChangeArrowheads="1"/>
          </p:cNvSpPr>
          <p:nvPr/>
        </p:nvSpPr>
        <p:spPr bwMode="auto">
          <a:xfrm>
            <a:off x="649107" y="5575300"/>
            <a:ext cx="5154793"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r>
              <a:rPr lang="fr-FR" sz="900" i="1" dirty="0"/>
              <a:t>Cette présentation n’est pas une consultation juridique et n’a donc aucune valeur légale ou contractuelle. </a:t>
            </a:r>
            <a:r>
              <a:rPr lang="fr-FR" sz="900" i="1" dirty="0" smtClean="0"/>
              <a:t>Pour </a:t>
            </a:r>
            <a:r>
              <a:rPr lang="fr-FR" sz="900" i="1" dirty="0"/>
              <a:t>obtenir une réponse à un cas particulier, nous vous prions de bien vouloir consulter un professionnel du droit. </a:t>
            </a:r>
            <a:r>
              <a:rPr lang="fr-FR" sz="900" i="1" dirty="0" smtClean="0"/>
              <a:t>Courtois </a:t>
            </a:r>
            <a:r>
              <a:rPr lang="fr-FR" sz="900" i="1" dirty="0"/>
              <a:t>Lebel se tient à votre disposition</a:t>
            </a:r>
            <a:r>
              <a:rPr lang="fr-FR" sz="900" i="1" dirty="0" smtClean="0"/>
              <a:t>.</a:t>
            </a:r>
            <a:endParaRPr lang="fr-FR" sz="900" i="1" dirty="0"/>
          </a:p>
        </p:txBody>
      </p:sp>
      <p:sp>
        <p:nvSpPr>
          <p:cNvPr id="8" name="Espace réservé du contenu 2"/>
          <p:cNvSpPr txBox="1">
            <a:spLocks/>
          </p:cNvSpPr>
          <p:nvPr/>
        </p:nvSpPr>
        <p:spPr bwMode="gray">
          <a:xfrm>
            <a:off x="3670120" y="276432"/>
            <a:ext cx="5210355" cy="1184068"/>
          </a:xfrm>
          <a:prstGeom prst="rect">
            <a:avLst/>
          </a:prstGeom>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342900" indent="-342900" algn="l" rtl="0" eaLnBrk="0" fontAlgn="base" hangingPunct="0">
              <a:spcBef>
                <a:spcPct val="100000"/>
              </a:spcBef>
              <a:spcAft>
                <a:spcPct val="30000"/>
              </a:spcAft>
              <a:buClr>
                <a:schemeClr val="tx2"/>
              </a:buClr>
              <a:buFont typeface="Wingdings" pitchFamily="2" charset="2"/>
              <a:buChar char="n"/>
              <a:defRPr b="1">
                <a:solidFill>
                  <a:schemeClr val="tx1"/>
                </a:solidFill>
                <a:latin typeface="+mn-lt"/>
                <a:ea typeface="+mn-ea"/>
                <a:cs typeface="+mn-cs"/>
              </a:defRPr>
            </a:lvl1pPr>
            <a:lvl2pPr marL="623888" indent="-279400" algn="l" rtl="0" eaLnBrk="0" fontAlgn="base" hangingPunct="0">
              <a:lnSpc>
                <a:spcPct val="115000"/>
              </a:lnSpc>
              <a:spcBef>
                <a:spcPct val="0"/>
              </a:spcBef>
              <a:spcAft>
                <a:spcPct val="20000"/>
              </a:spcAft>
              <a:buClr>
                <a:schemeClr val="tx2"/>
              </a:buClr>
              <a:buFont typeface="Webdings" pitchFamily="18" charset="2"/>
              <a:buChar char="4"/>
              <a:defRPr sz="1600">
                <a:solidFill>
                  <a:schemeClr val="tx1"/>
                </a:solidFill>
                <a:latin typeface="+mn-lt"/>
              </a:defRPr>
            </a:lvl2pPr>
            <a:lvl3pPr marL="803275" indent="-177800" algn="l" rtl="0" eaLnBrk="0" fontAlgn="base" hangingPunct="0">
              <a:spcBef>
                <a:spcPct val="0"/>
              </a:spcBef>
              <a:spcAft>
                <a:spcPct val="20000"/>
              </a:spcAft>
              <a:buClr>
                <a:schemeClr val="tx2"/>
              </a:buClr>
              <a:buChar char="•"/>
              <a:defRPr sz="1400">
                <a:solidFill>
                  <a:schemeClr val="tx1"/>
                </a:solidFill>
                <a:latin typeface="+mn-lt"/>
              </a:defRPr>
            </a:lvl3pPr>
            <a:lvl4pPr marL="969963" indent="-165100" algn="l" rtl="0" eaLnBrk="0" fontAlgn="base" hangingPunct="0">
              <a:spcBef>
                <a:spcPct val="0"/>
              </a:spcBef>
              <a:spcAft>
                <a:spcPct val="20000"/>
              </a:spcAft>
              <a:buClr>
                <a:schemeClr val="tx2"/>
              </a:buClr>
              <a:buFont typeface="Times New Roman" pitchFamily="18" charset="0"/>
              <a:buChar char="–"/>
              <a:defRPr sz="1400" b="1">
                <a:solidFill>
                  <a:schemeClr val="tx1"/>
                </a:solidFill>
                <a:latin typeface="+mj-lt"/>
              </a:defRPr>
            </a:lvl4pPr>
            <a:lvl5pPr marL="10810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5pPr>
            <a:lvl6pPr marL="15382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6pPr>
            <a:lvl7pPr marL="19954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7pPr>
            <a:lvl8pPr marL="24526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8pPr>
            <a:lvl9pPr marL="2909888" indent="-109538" algn="l" rtl="0" eaLnBrk="0" fontAlgn="base" hangingPunct="0">
              <a:spcBef>
                <a:spcPct val="20000"/>
              </a:spcBef>
              <a:spcAft>
                <a:spcPct val="20000"/>
              </a:spcAft>
              <a:buClr>
                <a:schemeClr val="tx2"/>
              </a:buClr>
              <a:buFont typeface="Times New Roman" pitchFamily="18" charset="0"/>
              <a:buChar char="·"/>
              <a:defRPr sz="1400">
                <a:solidFill>
                  <a:schemeClr val="tx1"/>
                </a:solidFill>
                <a:latin typeface="+mn-lt"/>
              </a:defRPr>
            </a:lvl9pPr>
          </a:lstStyle>
          <a:p>
            <a:pPr algn="ctr" eaLnBrk="1" hangingPunct="1">
              <a:spcBef>
                <a:spcPts val="0"/>
              </a:spcBef>
              <a:spcAft>
                <a:spcPts val="300"/>
              </a:spcAft>
              <a:buFontTx/>
              <a:buNone/>
              <a:defRPr/>
            </a:pPr>
            <a:r>
              <a:rPr lang="fr-FR" sz="3200" dirty="0" smtClean="0">
                <a:solidFill>
                  <a:srgbClr val="FF0000"/>
                </a:solidFill>
                <a:effectLst>
                  <a:outerShdw blurRad="38100" dist="38100" dir="2700000" algn="tl">
                    <a:srgbClr val="000000">
                      <a:alpha val="43137"/>
                    </a:srgbClr>
                  </a:outerShdw>
                </a:effectLst>
              </a:rPr>
              <a:t>Merci de votre attention.</a:t>
            </a:r>
          </a:p>
          <a:p>
            <a:pPr algn="ctr" eaLnBrk="1" hangingPunct="1">
              <a:spcBef>
                <a:spcPts val="0"/>
              </a:spcBef>
              <a:spcAft>
                <a:spcPts val="300"/>
              </a:spcAft>
              <a:buFontTx/>
              <a:buNone/>
              <a:defRPr/>
            </a:pPr>
            <a:r>
              <a:rPr lang="fr-FR" sz="3200" dirty="0" smtClean="0">
                <a:solidFill>
                  <a:srgbClr val="FF0000"/>
                </a:solidFill>
                <a:effectLst>
                  <a:outerShdw blurRad="38100" dist="38100" dir="2700000" algn="tl">
                    <a:srgbClr val="000000">
                      <a:alpha val="43137"/>
                    </a:srgbClr>
                  </a:outerShdw>
                </a:effectLst>
              </a:rPr>
              <a:t>Des questions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436541D3-22B0-4127-9F3A-A5CA58342888}" type="slidenum">
              <a:rPr lang="en-GB" sz="1200" smtClean="0">
                <a:solidFill>
                  <a:schemeClr val="bg1"/>
                </a:solidFill>
              </a:rPr>
              <a:pPr/>
              <a:t>1</a:t>
            </a:fld>
            <a:endParaRPr lang="en-GB" sz="1200" smtClean="0">
              <a:solidFill>
                <a:schemeClr val="bg1"/>
              </a:solidFill>
            </a:endParaRPr>
          </a:p>
        </p:txBody>
      </p:sp>
      <p:sp>
        <p:nvSpPr>
          <p:cNvPr id="4099" name="Rectangle 2"/>
          <p:cNvSpPr>
            <a:spLocks noGrp="1" noChangeArrowheads="1"/>
          </p:cNvSpPr>
          <p:nvPr>
            <p:ph type="title"/>
          </p:nvPr>
        </p:nvSpPr>
        <p:spPr>
          <a:xfrm>
            <a:off x="444500" y="241300"/>
            <a:ext cx="7789863" cy="877888"/>
          </a:xfrm>
        </p:spPr>
        <p:txBody>
          <a:bodyPr/>
          <a:lstStyle/>
          <a:p>
            <a:r>
              <a:rPr lang="fr-FR" smtClean="0">
                <a:latin typeface="Arial" charset="0"/>
              </a:rPr>
              <a:t>Plan</a:t>
            </a:r>
          </a:p>
        </p:txBody>
      </p:sp>
      <p:sp>
        <p:nvSpPr>
          <p:cNvPr id="4100" name="Rectangle 3"/>
          <p:cNvSpPr>
            <a:spLocks noGrp="1" noChangeArrowheads="1"/>
          </p:cNvSpPr>
          <p:nvPr>
            <p:ph type="body" idx="1"/>
          </p:nvPr>
        </p:nvSpPr>
        <p:spPr>
          <a:xfrm>
            <a:off x="419100" y="876300"/>
            <a:ext cx="8148638" cy="5372100"/>
          </a:xfrm>
        </p:spPr>
        <p:txBody>
          <a:bodyPr/>
          <a:lstStyle/>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Quel est le référentiel légal de l’obligation ?</a:t>
            </a: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Qu’est ce qu’une </a:t>
            </a:r>
            <a:r>
              <a:rPr lang="en-US" sz="2000" i="1" smtClean="0">
                <a:solidFill>
                  <a:srgbClr val="000000"/>
                </a:solidFill>
              </a:rPr>
              <a:t>violation</a:t>
            </a:r>
            <a:r>
              <a:rPr lang="en-US" sz="2000" smtClean="0">
                <a:solidFill>
                  <a:srgbClr val="000000"/>
                </a:solidFill>
              </a:rPr>
              <a:t> de </a:t>
            </a:r>
            <a:r>
              <a:rPr lang="en-US" sz="2000" i="1" smtClean="0">
                <a:solidFill>
                  <a:srgbClr val="000000"/>
                </a:solidFill>
              </a:rPr>
              <a:t>données personnelles </a:t>
            </a:r>
            <a:r>
              <a:rPr lang="en-US" sz="2000" smtClean="0">
                <a:solidFill>
                  <a:srgbClr val="000000"/>
                </a:solidFill>
              </a:rPr>
              <a:t>?</a:t>
            </a: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Qui est /sera concerné par l’obligation de notification ?</a:t>
            </a:r>
          </a:p>
          <a:p>
            <a:pPr algn="just">
              <a:lnSpc>
                <a:spcPct val="150000"/>
              </a:lnSpc>
              <a:spcBef>
                <a:spcPct val="0"/>
              </a:spcBef>
              <a:spcAft>
                <a:spcPct val="0"/>
              </a:spcAft>
              <a:buClr>
                <a:srgbClr val="E60028"/>
              </a:buClr>
              <a:buFont typeface="Arial Narrow" pitchFamily="34" charset="0"/>
              <a:buAutoNum type="arabicPeriod"/>
            </a:pPr>
            <a:r>
              <a:rPr lang="fr-FR" sz="2000" smtClean="0"/>
              <a:t>Quel est le champ d’application territorial de l’obligation ? </a:t>
            </a:r>
            <a:endParaRPr lang="en-US" sz="2000" smtClean="0">
              <a:solidFill>
                <a:srgbClr val="000000"/>
              </a:solidFill>
            </a:endParaRP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Quand notifier ?</a:t>
            </a: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A qui notifier ?</a:t>
            </a: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Quelles sont / seront les modalités pour notifier ? </a:t>
            </a: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Quelles sont / seront les obligations associées ?</a:t>
            </a:r>
          </a:p>
          <a:p>
            <a:pPr algn="just">
              <a:lnSpc>
                <a:spcPct val="150000"/>
              </a:lnSpc>
              <a:spcBef>
                <a:spcPct val="0"/>
              </a:spcBef>
              <a:spcAft>
                <a:spcPct val="0"/>
              </a:spcAft>
              <a:buClr>
                <a:srgbClr val="E60028"/>
              </a:buClr>
              <a:buFont typeface="Arial Narrow" pitchFamily="34" charset="0"/>
              <a:buAutoNum type="arabicPeriod"/>
            </a:pPr>
            <a:r>
              <a:rPr lang="en-US" sz="2000" smtClean="0"/>
              <a:t>Quelles sont les sanctions ?</a:t>
            </a:r>
            <a:endParaRPr lang="en-US" sz="2000" smtClean="0">
              <a:solidFill>
                <a:srgbClr val="000000"/>
              </a:solidFill>
            </a:endParaRPr>
          </a:p>
          <a:p>
            <a:pPr algn="just">
              <a:lnSpc>
                <a:spcPct val="150000"/>
              </a:lnSpc>
              <a:spcBef>
                <a:spcPct val="0"/>
              </a:spcBef>
              <a:spcAft>
                <a:spcPct val="0"/>
              </a:spcAft>
              <a:buClr>
                <a:srgbClr val="E60028"/>
              </a:buClr>
              <a:buFont typeface="Arial Narrow" pitchFamily="34" charset="0"/>
              <a:buAutoNum type="arabicPeriod"/>
            </a:pPr>
            <a:r>
              <a:rPr lang="en-US" sz="2000" smtClean="0">
                <a:solidFill>
                  <a:srgbClr val="000000"/>
                </a:solidFill>
              </a:rPr>
              <a:t>Questions ?</a:t>
            </a: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30244"/>
          <a:stretch>
            <a:fillRect/>
          </a:stretch>
        </p:blipFill>
        <p:spPr bwMode="auto">
          <a:xfrm>
            <a:off x="6765925" y="3927475"/>
            <a:ext cx="2378075"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53070D24-F285-4A0C-84F9-C87B9526FBB3}" type="slidenum">
              <a:rPr lang="en-GB" sz="1200" smtClean="0">
                <a:solidFill>
                  <a:schemeClr val="bg1"/>
                </a:solidFill>
              </a:rPr>
              <a:pPr/>
              <a:t>2</a:t>
            </a:fld>
            <a:endParaRPr lang="en-GB" sz="1200" smtClean="0">
              <a:solidFill>
                <a:schemeClr val="bg1"/>
              </a:solidFill>
            </a:endParaRPr>
          </a:p>
        </p:txBody>
      </p:sp>
      <p:sp>
        <p:nvSpPr>
          <p:cNvPr id="5123" name="Rectangle 2"/>
          <p:cNvSpPr>
            <a:spLocks noGrp="1" noChangeArrowheads="1"/>
          </p:cNvSpPr>
          <p:nvPr>
            <p:ph type="title"/>
          </p:nvPr>
        </p:nvSpPr>
        <p:spPr>
          <a:xfrm>
            <a:off x="279400" y="117475"/>
            <a:ext cx="7840663" cy="619125"/>
          </a:xfrm>
        </p:spPr>
        <p:txBody>
          <a:bodyPr/>
          <a:lstStyle/>
          <a:p>
            <a:pPr>
              <a:lnSpc>
                <a:spcPct val="150000"/>
              </a:lnSpc>
            </a:pPr>
            <a:r>
              <a:rPr lang="en-US" smtClean="0"/>
              <a:t>Quel est le référentiel légal de l’obligation ?</a:t>
            </a:r>
          </a:p>
        </p:txBody>
      </p:sp>
      <p:sp>
        <p:nvSpPr>
          <p:cNvPr id="119811" name="Rectangle 3"/>
          <p:cNvSpPr>
            <a:spLocks noGrp="1" noChangeArrowheads="1"/>
          </p:cNvSpPr>
          <p:nvPr>
            <p:ph type="body" idx="1"/>
          </p:nvPr>
        </p:nvSpPr>
        <p:spPr>
          <a:xfrm>
            <a:off x="1116013" y="1214438"/>
            <a:ext cx="7426325" cy="4248150"/>
          </a:xfrm>
        </p:spPr>
        <p:txBody>
          <a:bodyPr/>
          <a:lstStyle/>
          <a:p>
            <a:pPr marL="0" indent="0">
              <a:lnSpc>
                <a:spcPct val="90000"/>
              </a:lnSpc>
              <a:buFont typeface="Wingdings" pitchFamily="2" charset="2"/>
              <a:buNone/>
              <a:defRPr/>
            </a:pPr>
            <a:endParaRPr lang="fr-FR" sz="1600" dirty="0" smtClean="0"/>
          </a:p>
          <a:p>
            <a:pPr marL="0" indent="0">
              <a:lnSpc>
                <a:spcPct val="90000"/>
              </a:lnSpc>
              <a:buFont typeface="Wingdings" pitchFamily="2" charset="2"/>
              <a:buNone/>
              <a:defRPr/>
            </a:pPr>
            <a:endParaRPr lang="fr-FR" sz="1600" dirty="0" smtClean="0"/>
          </a:p>
          <a:p>
            <a:pPr marL="546100" indent="-546100">
              <a:lnSpc>
                <a:spcPct val="90000"/>
              </a:lnSpc>
              <a:buFont typeface="Wingdings" pitchFamily="2" charset="2"/>
              <a:buNone/>
              <a:defRPr/>
            </a:pPr>
            <a:endParaRPr lang="fr-FR" sz="1600" dirty="0" smtClean="0"/>
          </a:p>
        </p:txBody>
      </p:sp>
      <p:sp>
        <p:nvSpPr>
          <p:cNvPr id="9221" name="Rectangle 3"/>
          <p:cNvSpPr txBox="1">
            <a:spLocks noChangeArrowheads="1"/>
          </p:cNvSpPr>
          <p:nvPr/>
        </p:nvSpPr>
        <p:spPr bwMode="gray">
          <a:xfrm>
            <a:off x="177800" y="749300"/>
            <a:ext cx="8610600" cy="535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marL="0" indent="0" algn="just">
              <a:spcBef>
                <a:spcPts val="0"/>
              </a:spcBef>
              <a:spcAft>
                <a:spcPts val="0"/>
              </a:spcAft>
              <a:buClr>
                <a:schemeClr val="tx2"/>
              </a:buClr>
              <a:defRPr/>
            </a:pPr>
            <a:endParaRPr lang="fr-FR" altLang="ja-JP" sz="1600" b="1" dirty="0">
              <a:ea typeface="ＭＳ Ｐゴシック" pitchFamily="34" charset="-128"/>
            </a:endParaRPr>
          </a:p>
          <a:p>
            <a:pPr algn="just">
              <a:spcBef>
                <a:spcPts val="0"/>
              </a:spcBef>
              <a:spcAft>
                <a:spcPts val="0"/>
              </a:spcAft>
              <a:buClr>
                <a:schemeClr val="tx2"/>
              </a:buClr>
              <a:buFont typeface="Wingdings" pitchFamily="2" charset="2"/>
              <a:buChar char="n"/>
              <a:defRPr/>
            </a:pPr>
            <a:r>
              <a:rPr lang="fr-FR" sz="1800" b="1" u="sng" dirty="0" smtClean="0"/>
              <a:t>Aujourd’hui</a:t>
            </a:r>
            <a:r>
              <a:rPr lang="fr-FR" sz="1800" b="1" dirty="0" smtClean="0"/>
              <a:t> : Ordonnance n°2011-1012 </a:t>
            </a:r>
            <a:r>
              <a:rPr lang="fr-FR" sz="1800" b="1" dirty="0"/>
              <a:t>du 24 août 2011 relative aux communications électroniques </a:t>
            </a:r>
            <a:endParaRPr lang="fr-FR" sz="1800" b="1" dirty="0" smtClean="0"/>
          </a:p>
          <a:p>
            <a:pPr marL="0" indent="0" algn="just">
              <a:spcBef>
                <a:spcPts val="0"/>
              </a:spcBef>
              <a:spcAft>
                <a:spcPts val="0"/>
              </a:spcAft>
              <a:buClr>
                <a:schemeClr val="tx2"/>
              </a:buClr>
              <a:defRPr/>
            </a:pPr>
            <a:endParaRPr lang="fr-FR" altLang="ja-JP" sz="1800" b="1" dirty="0">
              <a:ea typeface="ＭＳ Ｐゴシック" pitchFamily="34" charset="-128"/>
            </a:endParaRPr>
          </a:p>
          <a:p>
            <a:pPr marL="615950" lvl="1" indent="-260350" algn="just">
              <a:spcBef>
                <a:spcPts val="0"/>
              </a:spcBef>
              <a:spcAft>
                <a:spcPts val="0"/>
              </a:spcAft>
              <a:buClr>
                <a:schemeClr val="tx2"/>
              </a:buClr>
              <a:buFont typeface="Wingdings" pitchFamily="2" charset="2"/>
              <a:buChar char="Ø"/>
              <a:defRPr/>
            </a:pPr>
            <a:r>
              <a:rPr lang="fr-FR" sz="1800" dirty="0" smtClean="0"/>
              <a:t>Transposition du «Paquet Telecom», directive </a:t>
            </a:r>
            <a:r>
              <a:rPr lang="fr-FR" sz="1800" dirty="0"/>
              <a:t>2009/136/CE du 25 novembre 2009 du parlement européen et du </a:t>
            </a:r>
            <a:r>
              <a:rPr lang="fr-FR" sz="1800" dirty="0" smtClean="0"/>
              <a:t>conseil</a:t>
            </a:r>
          </a:p>
          <a:p>
            <a:pPr marL="355600" lvl="1" indent="0" algn="just">
              <a:spcBef>
                <a:spcPts val="0"/>
              </a:spcBef>
              <a:spcAft>
                <a:spcPts val="0"/>
              </a:spcAft>
              <a:buClr>
                <a:schemeClr val="tx2"/>
              </a:buClr>
              <a:defRPr/>
            </a:pPr>
            <a:endParaRPr lang="fr-FR" sz="800" dirty="0" smtClean="0"/>
          </a:p>
          <a:p>
            <a:pPr marL="615950" lvl="1" indent="-260350" algn="just">
              <a:spcBef>
                <a:spcPts val="0"/>
              </a:spcBef>
              <a:spcAft>
                <a:spcPts val="0"/>
              </a:spcAft>
              <a:buClr>
                <a:schemeClr val="tx2"/>
              </a:buClr>
              <a:buFont typeface="Wingdings" pitchFamily="2" charset="2"/>
              <a:buChar char="Ø"/>
              <a:defRPr/>
            </a:pPr>
            <a:r>
              <a:rPr lang="fr-FR" sz="1800" dirty="0" smtClean="0"/>
              <a:t>Article </a:t>
            </a:r>
            <a:r>
              <a:rPr lang="fr-FR" sz="1800" dirty="0"/>
              <a:t>34 </a:t>
            </a:r>
            <a:r>
              <a:rPr lang="fr-FR" sz="1800" i="1" dirty="0"/>
              <a:t>bis </a:t>
            </a:r>
            <a:r>
              <a:rPr lang="fr-FR" sz="1800" dirty="0"/>
              <a:t>dans la </a:t>
            </a:r>
            <a:r>
              <a:rPr lang="fr-FR" sz="1800" dirty="0" smtClean="0"/>
              <a:t>loi </a:t>
            </a:r>
            <a:r>
              <a:rPr lang="fr-FR" sz="1800" dirty="0"/>
              <a:t>n°78-17 </a:t>
            </a:r>
            <a:r>
              <a:rPr lang="fr-FR" sz="1800" dirty="0" smtClean="0"/>
              <a:t>IFL du 6 </a:t>
            </a:r>
            <a:r>
              <a:rPr lang="fr-FR" sz="1800" dirty="0"/>
              <a:t>janvier </a:t>
            </a:r>
            <a:r>
              <a:rPr lang="fr-FR" sz="1800" dirty="0" smtClean="0"/>
              <a:t>1978 </a:t>
            </a:r>
          </a:p>
          <a:p>
            <a:pPr marL="0" indent="0" algn="just">
              <a:spcBef>
                <a:spcPts val="0"/>
              </a:spcBef>
              <a:spcAft>
                <a:spcPts val="0"/>
              </a:spcAft>
              <a:buClr>
                <a:schemeClr val="tx2"/>
              </a:buClr>
              <a:defRPr/>
            </a:pPr>
            <a:endParaRPr lang="fr-FR" sz="1800" b="1" dirty="0"/>
          </a:p>
          <a:p>
            <a:pPr algn="just">
              <a:spcBef>
                <a:spcPts val="0"/>
              </a:spcBef>
              <a:spcAft>
                <a:spcPts val="0"/>
              </a:spcAft>
              <a:buClr>
                <a:schemeClr val="tx2"/>
              </a:buClr>
              <a:buFont typeface="Wingdings" pitchFamily="2" charset="2"/>
              <a:buChar char="n"/>
              <a:defRPr/>
            </a:pPr>
            <a:r>
              <a:rPr lang="fr-FR" altLang="ja-JP" sz="1800" b="1" u="sng" dirty="0" smtClean="0">
                <a:ea typeface="ＭＳ Ｐゴシック" pitchFamily="34" charset="-128"/>
              </a:rPr>
              <a:t>Demain</a:t>
            </a:r>
            <a:r>
              <a:rPr lang="fr-FR" altLang="ja-JP" sz="1800" b="1" dirty="0" smtClean="0">
                <a:ea typeface="ＭＳ Ｐゴシック" pitchFamily="34" charset="-128"/>
              </a:rPr>
              <a:t> : Proposition de règlement et de directive</a:t>
            </a:r>
            <a:r>
              <a:rPr lang="ja-JP" altLang="fr-FR" sz="1800" b="1" dirty="0" smtClean="0">
                <a:ea typeface="ＭＳ Ｐゴシック" pitchFamily="34" charset="-128"/>
              </a:rPr>
              <a:t> </a:t>
            </a:r>
            <a:r>
              <a:rPr lang="fr-FR" altLang="ja-JP" sz="1800" b="1" dirty="0" smtClean="0">
                <a:ea typeface="ＭＳ Ｐゴシック" pitchFamily="34" charset="-128"/>
              </a:rPr>
              <a:t>du 25 </a:t>
            </a:r>
            <a:r>
              <a:rPr lang="fr-FR" altLang="ja-JP" sz="1800" b="1" dirty="0">
                <a:ea typeface="ＭＳ Ｐゴシック" pitchFamily="34" charset="-128"/>
              </a:rPr>
              <a:t>janvier 2012</a:t>
            </a:r>
            <a:r>
              <a:rPr lang="ja-JP" altLang="fr-FR" sz="1800" b="1" dirty="0">
                <a:ea typeface="ＭＳ Ｐゴシック" pitchFamily="34" charset="-128"/>
              </a:rPr>
              <a:t> </a:t>
            </a:r>
            <a:r>
              <a:rPr lang="fr-FR" altLang="ja-JP" sz="1800" b="1" dirty="0" smtClean="0">
                <a:ea typeface="ＭＳ Ｐゴシック" pitchFamily="34" charset="-128"/>
              </a:rPr>
              <a:t>visant</a:t>
            </a:r>
            <a:r>
              <a:rPr lang="ja-JP" altLang="fr-FR" sz="1800" b="1" dirty="0" smtClean="0">
                <a:ea typeface="ＭＳ Ｐゴシック" pitchFamily="34" charset="-128"/>
              </a:rPr>
              <a:t> </a:t>
            </a:r>
            <a:r>
              <a:rPr lang="fr-FR" altLang="ja-JP" sz="1800" b="1" dirty="0" smtClean="0">
                <a:ea typeface="ＭＳ Ｐゴシック" pitchFamily="34" charset="-128"/>
              </a:rPr>
              <a:t>à</a:t>
            </a:r>
            <a:r>
              <a:rPr lang="ja-JP" altLang="fr-FR" sz="1800" b="1" dirty="0" smtClean="0">
                <a:ea typeface="ＭＳ Ｐゴシック" pitchFamily="34" charset="-128"/>
              </a:rPr>
              <a:t> </a:t>
            </a:r>
            <a:r>
              <a:rPr lang="fr-FR" altLang="ja-JP" sz="1800" b="1" dirty="0" smtClean="0">
                <a:ea typeface="ＭＳ Ｐゴシック" pitchFamily="34" charset="-128"/>
              </a:rPr>
              <a:t>réformer, moderniser et uniformiser le cadre juridique de la protection des données personnelles</a:t>
            </a:r>
            <a:r>
              <a:rPr lang="ja-JP" altLang="fr-FR" sz="1800" b="1" dirty="0" smtClean="0">
                <a:ea typeface="ＭＳ Ｐゴシック" pitchFamily="34" charset="-128"/>
              </a:rPr>
              <a:t> </a:t>
            </a:r>
            <a:r>
              <a:rPr lang="fr-FR" altLang="ja-JP" sz="1800" b="1" dirty="0" smtClean="0">
                <a:ea typeface="ＭＳ Ｐゴシック" pitchFamily="34" charset="-128"/>
              </a:rPr>
              <a:t>dans les</a:t>
            </a:r>
            <a:r>
              <a:rPr lang="ja-JP" altLang="fr-FR" sz="1800" b="1" dirty="0" smtClean="0">
                <a:ea typeface="ＭＳ Ｐゴシック" pitchFamily="34" charset="-128"/>
              </a:rPr>
              <a:t> </a:t>
            </a:r>
            <a:r>
              <a:rPr lang="fr-FR" altLang="ja-JP" sz="1800" b="1" dirty="0" smtClean="0">
                <a:ea typeface="ＭＳ Ｐゴシック" pitchFamily="34" charset="-128"/>
              </a:rPr>
              <a:t>pays membres</a:t>
            </a:r>
          </a:p>
          <a:p>
            <a:pPr marL="457200" lvl="1" indent="0" algn="just">
              <a:spcBef>
                <a:spcPts val="0"/>
              </a:spcBef>
              <a:spcAft>
                <a:spcPts val="0"/>
              </a:spcAft>
              <a:buClr>
                <a:schemeClr val="tx2"/>
              </a:buClr>
              <a:defRPr/>
            </a:pPr>
            <a:endParaRPr lang="fr-FR" altLang="ja-JP" sz="1800" dirty="0" smtClean="0">
              <a:latin typeface="+mn-lt"/>
              <a:ea typeface="ＭＳ Ｐゴシック" pitchFamily="34" charset="-128"/>
            </a:endParaRPr>
          </a:p>
          <a:p>
            <a:pPr lvl="1" algn="just">
              <a:spcBef>
                <a:spcPts val="0"/>
              </a:spcBef>
              <a:spcAft>
                <a:spcPts val="0"/>
              </a:spcAft>
              <a:buClr>
                <a:schemeClr val="tx2"/>
              </a:buClr>
              <a:buFont typeface="Wingdings" pitchFamily="2" charset="2"/>
              <a:buChar char="Ø"/>
              <a:defRPr/>
            </a:pPr>
            <a:r>
              <a:rPr lang="fr-FR" altLang="ja-JP" sz="1800" dirty="0" smtClean="0">
                <a:latin typeface="+mn-lt"/>
                <a:ea typeface="ＭＳ Ｐゴシック" pitchFamily="34" charset="-128"/>
              </a:rPr>
              <a:t>Rendre </a:t>
            </a:r>
            <a:r>
              <a:rPr lang="fr-FR" altLang="ja-JP" sz="1800" dirty="0">
                <a:latin typeface="+mn-lt"/>
                <a:ea typeface="ＭＳ Ｐゴシック" pitchFamily="34" charset="-128"/>
              </a:rPr>
              <a:t>plus </a:t>
            </a:r>
            <a:r>
              <a:rPr lang="fr-FR" altLang="ja-JP" sz="1800" dirty="0" smtClean="0">
                <a:latin typeface="+mn-lt"/>
                <a:ea typeface="ＭＳ Ｐゴシック" pitchFamily="34" charset="-128"/>
              </a:rPr>
              <a:t>effectif et uniforme l’exercice du droit à</a:t>
            </a:r>
            <a:r>
              <a:rPr lang="ja-JP" altLang="fr-FR" sz="1800" dirty="0" smtClean="0">
                <a:latin typeface="+mn-lt"/>
                <a:ea typeface="ＭＳ Ｐゴシック" pitchFamily="34" charset="-128"/>
              </a:rPr>
              <a:t> </a:t>
            </a:r>
            <a:r>
              <a:rPr lang="fr-FR" altLang="ja-JP" sz="1800" dirty="0" smtClean="0">
                <a:latin typeface="+mn-lt"/>
                <a:ea typeface="ＭＳ Ｐゴシック" pitchFamily="34" charset="-128"/>
              </a:rPr>
              <a:t>la protection de leurs données par les personnes physiques dans tous les pays membres</a:t>
            </a:r>
          </a:p>
          <a:p>
            <a:pPr algn="just">
              <a:spcBef>
                <a:spcPts val="0"/>
              </a:spcBef>
              <a:spcAft>
                <a:spcPts val="0"/>
              </a:spcAft>
              <a:buClr>
                <a:schemeClr val="tx2"/>
              </a:buClr>
              <a:buFont typeface="Wingdings" pitchFamily="2" charset="2"/>
              <a:buChar char="n"/>
              <a:defRPr/>
            </a:pPr>
            <a:endParaRPr lang="ja-JP" altLang="fr-FR" sz="1800" dirty="0" smtClean="0">
              <a:ea typeface="ＭＳ Ｐゴシック" pitchFamily="34" charset="-128"/>
            </a:endParaRPr>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8600" y="5105400"/>
            <a:ext cx="2006600" cy="100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8600" y="5105400"/>
            <a:ext cx="2006600" cy="100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393700" y="342900"/>
            <a:ext cx="8356600" cy="5749925"/>
          </a:xfrm>
        </p:spPr>
        <p:txBody>
          <a:bodyPr/>
          <a:lstStyle/>
          <a:p>
            <a:pPr marL="0" lvl="1" indent="0">
              <a:lnSpc>
                <a:spcPct val="100000"/>
              </a:lnSpc>
              <a:spcBef>
                <a:spcPct val="100000"/>
              </a:spcBef>
              <a:spcAft>
                <a:spcPct val="30000"/>
              </a:spcAft>
              <a:buFont typeface="Webdings" pitchFamily="18" charset="2"/>
              <a:buNone/>
            </a:pPr>
            <a:r>
              <a:rPr lang="fr-FR" sz="2400" b="1" smtClean="0">
                <a:solidFill>
                  <a:schemeClr val="tx2"/>
                </a:solidFill>
              </a:rPr>
              <a:t>Article 34 </a:t>
            </a:r>
            <a:r>
              <a:rPr lang="fr-FR" sz="2400" b="1" i="1" smtClean="0">
                <a:solidFill>
                  <a:schemeClr val="tx2"/>
                </a:solidFill>
              </a:rPr>
              <a:t>bis </a:t>
            </a:r>
            <a:r>
              <a:rPr lang="fr-FR" sz="2400" b="1" smtClean="0">
                <a:solidFill>
                  <a:schemeClr val="tx2"/>
                </a:solidFill>
              </a:rPr>
              <a:t>dans la loi n°78-17 IFL du 6 janvier 1978 : </a:t>
            </a:r>
          </a:p>
          <a:p>
            <a:endParaRPr lang="fr-FR" smtClean="0"/>
          </a:p>
        </p:txBody>
      </p:sp>
      <p:sp>
        <p:nvSpPr>
          <p:cNvPr id="6147"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B67F808A-39F5-48F6-B965-96990A00E84F}" type="slidenum">
              <a:rPr lang="en-GB" sz="1200" smtClean="0">
                <a:solidFill>
                  <a:schemeClr val="bg1"/>
                </a:solidFill>
              </a:rPr>
              <a:pPr/>
              <a:t>3</a:t>
            </a:fld>
            <a:endParaRPr lang="en-GB" sz="1200" smtClean="0">
              <a:solidFill>
                <a:schemeClr val="bg1"/>
              </a:solidFill>
            </a:endParaRPr>
          </a:p>
        </p:txBody>
      </p:sp>
      <p:pic>
        <p:nvPicPr>
          <p:cNvPr id="614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27100"/>
            <a:ext cx="8813800" cy="500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925" y="5845175"/>
            <a:ext cx="418147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31800" y="165100"/>
            <a:ext cx="7886700" cy="685800"/>
          </a:xfrm>
        </p:spPr>
        <p:txBody>
          <a:bodyPr/>
          <a:lstStyle/>
          <a:p>
            <a:pPr>
              <a:lnSpc>
                <a:spcPct val="150000"/>
              </a:lnSpc>
            </a:pPr>
            <a:r>
              <a:rPr lang="en-US" smtClean="0"/>
              <a:t>Qu’est ce qu’une </a:t>
            </a:r>
            <a:r>
              <a:rPr lang="en-US" i="1" smtClean="0"/>
              <a:t>violation</a:t>
            </a:r>
            <a:r>
              <a:rPr lang="en-US" smtClean="0"/>
              <a:t> de </a:t>
            </a:r>
            <a:r>
              <a:rPr lang="en-US" i="1" smtClean="0"/>
              <a:t>données personnelles </a:t>
            </a:r>
            <a:r>
              <a:rPr lang="en-US" smtClean="0"/>
              <a:t>?</a:t>
            </a:r>
            <a:endParaRPr lang="en-US" smtClean="0">
              <a:solidFill>
                <a:srgbClr val="000000"/>
              </a:solidFill>
            </a:endParaRPr>
          </a:p>
        </p:txBody>
      </p:sp>
      <p:sp>
        <p:nvSpPr>
          <p:cNvPr id="3" name="Espace réservé du contenu 2"/>
          <p:cNvSpPr>
            <a:spLocks noGrp="1"/>
          </p:cNvSpPr>
          <p:nvPr>
            <p:ph idx="1"/>
          </p:nvPr>
        </p:nvSpPr>
        <p:spPr>
          <a:xfrm>
            <a:off x="266700" y="1066800"/>
            <a:ext cx="8572500" cy="5029200"/>
          </a:xfrm>
        </p:spPr>
        <p:txBody>
          <a:bodyPr/>
          <a:lstStyle/>
          <a:p>
            <a:pPr algn="just">
              <a:defRPr/>
            </a:pPr>
            <a:r>
              <a:rPr lang="fr-FR" dirty="0" smtClean="0"/>
              <a:t>Données personnelles : </a:t>
            </a:r>
            <a:r>
              <a:rPr lang="fr-FR" b="0" dirty="0" smtClean="0"/>
              <a:t>toute information relative à une personne donnée, qu’elle se rapporte à sa vie privée, professionnelle ou publique (ex: nom, adresse, courrier électronique, coordonnées bancaires, photographie, messages publiés sur des réseaux sociaux, renseignements médicaux ou adresse IP…)</a:t>
            </a:r>
          </a:p>
          <a:p>
            <a:pPr algn="just">
              <a:defRPr/>
            </a:pPr>
            <a:r>
              <a:rPr lang="fr-FR" dirty="0" smtClean="0"/>
              <a:t>Violation de DP : </a:t>
            </a:r>
            <a:r>
              <a:rPr lang="fr-FR" b="0" dirty="0" smtClean="0"/>
              <a:t>toute violation de la sécurité entraînant accidentellement ou de manière illicite la destruction, la perte, l'altération, la divulgation ou l'accès non autorisé à des données à caractère personnel faisant l'objet d'un </a:t>
            </a:r>
            <a:r>
              <a:rPr lang="fr-FR" b="0" i="1" dirty="0" smtClean="0"/>
              <a:t>traitement</a:t>
            </a:r>
            <a:r>
              <a:rPr lang="fr-FR" b="0" dirty="0" smtClean="0"/>
              <a:t> dans le cadre de la fourniture au public de services de communications électroniques</a:t>
            </a:r>
          </a:p>
          <a:p>
            <a:pPr marL="0" indent="0" algn="just">
              <a:buFont typeface="Wingdings" pitchFamily="2" charset="2"/>
              <a:buNone/>
              <a:defRPr/>
            </a:pPr>
            <a:endParaRPr lang="fr-FR" sz="800" b="0" dirty="0" smtClean="0"/>
          </a:p>
          <a:p>
            <a:pPr lvl="1">
              <a:lnSpc>
                <a:spcPct val="100000"/>
              </a:lnSpc>
              <a:defRPr/>
            </a:pPr>
            <a:r>
              <a:rPr lang="fr-FR" b="1" dirty="0" smtClean="0"/>
              <a:t>Traitement : </a:t>
            </a:r>
            <a:r>
              <a:rPr lang="fr-FR" dirty="0" smtClean="0"/>
              <a:t>toute opération sur les DP, telle que</a:t>
            </a:r>
          </a:p>
          <a:p>
            <a:pPr marL="344488" lvl="1" indent="0">
              <a:lnSpc>
                <a:spcPct val="100000"/>
              </a:lnSpc>
              <a:buFont typeface="Webdings" pitchFamily="18" charset="2"/>
              <a:buNone/>
              <a:defRPr/>
            </a:pPr>
            <a:r>
              <a:rPr lang="fr-FR" dirty="0" smtClean="0"/>
              <a:t>     la collecte, l’enregistrement, l’organisation, </a:t>
            </a:r>
          </a:p>
          <a:p>
            <a:pPr marL="344488" lvl="1" indent="0">
              <a:buFont typeface="Webdings" pitchFamily="18" charset="2"/>
              <a:buNone/>
              <a:defRPr/>
            </a:pPr>
            <a:r>
              <a:rPr lang="fr-FR" dirty="0" smtClean="0"/>
              <a:t>     la conservation, l’adaptation, l’extraction, </a:t>
            </a:r>
          </a:p>
          <a:p>
            <a:pPr marL="344488" lvl="1" indent="0">
              <a:buFont typeface="Webdings" pitchFamily="18" charset="2"/>
              <a:buNone/>
              <a:defRPr/>
            </a:pPr>
            <a:r>
              <a:rPr lang="fr-FR" dirty="0" smtClean="0"/>
              <a:t>     la consultation, l’utilisation, la communication, </a:t>
            </a:r>
          </a:p>
          <a:p>
            <a:pPr marL="344488" lvl="1" indent="0">
              <a:buFont typeface="Webdings" pitchFamily="18" charset="2"/>
              <a:buNone/>
              <a:defRPr/>
            </a:pPr>
            <a:r>
              <a:rPr lang="fr-FR" dirty="0" smtClean="0"/>
              <a:t>     le rapprochement ou l’interconnexion</a:t>
            </a:r>
          </a:p>
          <a:p>
            <a:pPr marL="0" indent="0" algn="just">
              <a:buFont typeface="Wingdings" pitchFamily="2" charset="2"/>
              <a:buNone/>
              <a:defRPr/>
            </a:pPr>
            <a:endParaRPr lang="fr-FR" b="0" dirty="0" smtClean="0"/>
          </a:p>
          <a:p>
            <a:pPr marL="0" indent="0" algn="just">
              <a:buFont typeface="Wingdings" pitchFamily="2" charset="2"/>
              <a:buNone/>
              <a:defRPr/>
            </a:pPr>
            <a:r>
              <a:rPr lang="fr-FR" b="0" dirty="0" smtClean="0"/>
              <a:t/>
            </a:r>
            <a:br>
              <a:rPr lang="fr-FR" b="0" dirty="0" smtClean="0"/>
            </a:br>
            <a:endParaRPr lang="fr-FR" b="0" dirty="0" smtClean="0"/>
          </a:p>
        </p:txBody>
      </p:sp>
      <p:sp>
        <p:nvSpPr>
          <p:cNvPr id="7172"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1A8011C3-51A0-42B0-8007-01246C251452}" type="slidenum">
              <a:rPr lang="en-GB" sz="1200" smtClean="0">
                <a:solidFill>
                  <a:schemeClr val="bg1"/>
                </a:solidFill>
              </a:rPr>
              <a:pPr/>
              <a:t>4</a:t>
            </a:fld>
            <a:endParaRPr lang="en-GB" sz="1200" smtClean="0">
              <a:solidFill>
                <a:schemeClr val="bg1"/>
              </a:solidFill>
            </a:endParaRPr>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53100" y="4240213"/>
            <a:ext cx="2997200" cy="200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20688" y="246063"/>
            <a:ext cx="7829550" cy="693737"/>
          </a:xfrm>
        </p:spPr>
        <p:txBody>
          <a:bodyPr/>
          <a:lstStyle/>
          <a:p>
            <a:r>
              <a:rPr lang="fr-FR" smtClean="0"/>
              <a:t>Qui est concerné par l’obligation de notification? </a:t>
            </a:r>
          </a:p>
        </p:txBody>
      </p:sp>
      <p:sp>
        <p:nvSpPr>
          <p:cNvPr id="3" name="Espace réservé du contenu 2"/>
          <p:cNvSpPr>
            <a:spLocks noGrp="1"/>
          </p:cNvSpPr>
          <p:nvPr>
            <p:ph idx="1"/>
          </p:nvPr>
        </p:nvSpPr>
        <p:spPr>
          <a:xfrm>
            <a:off x="292100" y="850900"/>
            <a:ext cx="8445500" cy="5241925"/>
          </a:xfrm>
        </p:spPr>
        <p:txBody>
          <a:bodyPr/>
          <a:lstStyle/>
          <a:p>
            <a:pPr algn="just">
              <a:defRPr/>
            </a:pPr>
            <a:r>
              <a:rPr lang="fr-FR" dirty="0" smtClean="0"/>
              <a:t>Selon l’ordonnance, </a:t>
            </a:r>
            <a:r>
              <a:rPr lang="fr-FR" b="0" dirty="0" smtClean="0"/>
              <a:t>l’obligation concerne </a:t>
            </a:r>
            <a:r>
              <a:rPr lang="fr-FR" b="0" dirty="0"/>
              <a:t>les données traitées dans le cadre de la « </a:t>
            </a:r>
            <a:r>
              <a:rPr lang="fr-FR" b="0" i="1" dirty="0"/>
              <a:t>fourniture </a:t>
            </a:r>
            <a:r>
              <a:rPr lang="fr-FR" b="0" i="1" dirty="0" smtClean="0"/>
              <a:t>de services </a:t>
            </a:r>
            <a:r>
              <a:rPr lang="fr-FR" b="0" i="1" dirty="0"/>
              <a:t>de communications électroniques ouverts au </a:t>
            </a:r>
            <a:r>
              <a:rPr lang="fr-FR" b="0" i="1" dirty="0" smtClean="0"/>
              <a:t>public </a:t>
            </a:r>
            <a:r>
              <a:rPr lang="fr-FR" b="0" dirty="0" smtClean="0"/>
              <a:t>», </a:t>
            </a:r>
            <a:r>
              <a:rPr lang="fr-FR" b="0" dirty="0"/>
              <a:t>ce incluant également </a:t>
            </a:r>
            <a:r>
              <a:rPr lang="fr-FR" b="0" dirty="0" smtClean="0"/>
              <a:t>les fournisseurs </a:t>
            </a:r>
            <a:r>
              <a:rPr lang="fr-FR" b="0" dirty="0"/>
              <a:t>« </a:t>
            </a:r>
            <a:r>
              <a:rPr lang="fr-FR" b="0" i="1" dirty="0"/>
              <a:t>prenant en charge les dispositifs de collecte de donnée et d’identification </a:t>
            </a:r>
            <a:r>
              <a:rPr lang="fr-FR" b="0" i="1" dirty="0" smtClean="0"/>
              <a:t> </a:t>
            </a:r>
            <a:r>
              <a:rPr lang="fr-FR" b="0" dirty="0" smtClean="0"/>
              <a:t>» (Art.38)</a:t>
            </a:r>
          </a:p>
          <a:p>
            <a:pPr algn="just">
              <a:defRPr/>
            </a:pPr>
            <a:r>
              <a:rPr lang="fr-FR" sz="1600" dirty="0" smtClean="0"/>
              <a:t>Fournisseurs </a:t>
            </a:r>
            <a:r>
              <a:rPr lang="fr-FR" sz="1600" dirty="0"/>
              <a:t>de services de communications électroniques </a:t>
            </a:r>
            <a:r>
              <a:rPr lang="fr-FR" sz="1600" b="0" dirty="0" smtClean="0"/>
              <a:t>: personnes fournissant </a:t>
            </a:r>
            <a:r>
              <a:rPr lang="fr-FR" sz="1600" b="0" dirty="0"/>
              <a:t>des prestations consistant entièrement ou principalement en la fourniture de communications électroniques </a:t>
            </a:r>
            <a:r>
              <a:rPr lang="fr-FR" sz="1600" b="0" dirty="0" smtClean="0"/>
              <a:t>(émission</a:t>
            </a:r>
            <a:r>
              <a:rPr lang="fr-FR" sz="1600" b="0" dirty="0"/>
              <a:t>, </a:t>
            </a:r>
            <a:r>
              <a:rPr lang="fr-FR" sz="1600" b="0" dirty="0" smtClean="0"/>
              <a:t>transmission </a:t>
            </a:r>
            <a:r>
              <a:rPr lang="fr-FR" sz="1600" b="0" dirty="0"/>
              <a:t>ou </a:t>
            </a:r>
            <a:r>
              <a:rPr lang="fr-FR" sz="1600" b="0" dirty="0" smtClean="0"/>
              <a:t>réception </a:t>
            </a:r>
            <a:r>
              <a:rPr lang="fr-FR" sz="1600" b="0" dirty="0"/>
              <a:t>de signes, de signaux, d’écrits, d’images ou de sons par voie </a:t>
            </a:r>
            <a:r>
              <a:rPr lang="fr-FR" sz="1600" b="0" dirty="0" smtClean="0"/>
              <a:t>électromagnétique : L 32 6° CPCE ) </a:t>
            </a:r>
          </a:p>
          <a:p>
            <a:pPr marL="0" indent="0" algn="just">
              <a:buFont typeface="Wingdings" pitchFamily="2" charset="2"/>
              <a:buNone/>
              <a:defRPr/>
            </a:pPr>
            <a:endParaRPr lang="fr-FR" sz="800" b="0" dirty="0"/>
          </a:p>
          <a:p>
            <a:pPr lvl="1" algn="just">
              <a:defRPr/>
            </a:pPr>
            <a:r>
              <a:rPr lang="fr-FR" b="1" dirty="0"/>
              <a:t>Sont </a:t>
            </a:r>
            <a:r>
              <a:rPr lang="fr-FR" b="1" dirty="0" smtClean="0"/>
              <a:t>visés les </a:t>
            </a:r>
            <a:r>
              <a:rPr lang="fr-FR" b="1" dirty="0"/>
              <a:t>fournisseurs de services de communications électroniques déclarés à l’ARCEP </a:t>
            </a:r>
            <a:r>
              <a:rPr lang="fr-FR" dirty="0"/>
              <a:t>ou devant être déclarés, tels que les fournisseurs d’accès à internet, les opérateurs de télécommunication fixes et mobiles</a:t>
            </a:r>
            <a:r>
              <a:rPr lang="fr-FR" dirty="0" smtClean="0"/>
              <a:t>, ou encore </a:t>
            </a:r>
            <a:r>
              <a:rPr lang="fr-FR" dirty="0"/>
              <a:t>les services de téléphonie sur internet </a:t>
            </a:r>
            <a:endParaRPr lang="fr-FR" dirty="0" smtClean="0"/>
          </a:p>
          <a:p>
            <a:pPr marL="344488" lvl="1" indent="0" algn="just">
              <a:buFont typeface="Webdings" pitchFamily="18" charset="2"/>
              <a:buNone/>
              <a:defRPr/>
            </a:pPr>
            <a:endParaRPr lang="fr-FR" dirty="0"/>
          </a:p>
          <a:p>
            <a:pPr lvl="1" algn="just">
              <a:spcAft>
                <a:spcPts val="0"/>
              </a:spcAft>
              <a:defRPr/>
            </a:pPr>
            <a:r>
              <a:rPr lang="fr-FR" dirty="0"/>
              <a:t>Cette obligation de notification ne </a:t>
            </a:r>
            <a:endParaRPr lang="fr-FR" dirty="0" smtClean="0"/>
          </a:p>
          <a:p>
            <a:pPr lvl="1" indent="0" algn="just">
              <a:spcAft>
                <a:spcPts val="0"/>
              </a:spcAft>
              <a:buFont typeface="Webdings" pitchFamily="18" charset="2"/>
              <a:buNone/>
              <a:defRPr/>
            </a:pPr>
            <a:r>
              <a:rPr lang="fr-FR" dirty="0" smtClean="0"/>
              <a:t>s’applique </a:t>
            </a:r>
            <a:r>
              <a:rPr lang="fr-FR" dirty="0"/>
              <a:t>donc pas, en </a:t>
            </a:r>
            <a:r>
              <a:rPr lang="fr-FR" dirty="0" smtClean="0"/>
              <a:t>l’état, </a:t>
            </a:r>
            <a:r>
              <a:rPr lang="fr-FR" dirty="0"/>
              <a:t>aux </a:t>
            </a:r>
            <a:endParaRPr lang="fr-FR" dirty="0" smtClean="0"/>
          </a:p>
          <a:p>
            <a:pPr lvl="1" indent="0" algn="just">
              <a:spcAft>
                <a:spcPts val="0"/>
              </a:spcAft>
              <a:buFont typeface="Webdings" pitchFamily="18" charset="2"/>
              <a:buNone/>
              <a:defRPr/>
            </a:pPr>
            <a:r>
              <a:rPr lang="fr-FR" dirty="0" smtClean="0"/>
              <a:t>sociétés </a:t>
            </a:r>
            <a:r>
              <a:rPr lang="fr-FR" dirty="0"/>
              <a:t>offrant un accès web à leurs salariés, ou encore </a:t>
            </a:r>
            <a:r>
              <a:rPr lang="fr-FR" dirty="0" smtClean="0"/>
              <a:t>offrant </a:t>
            </a:r>
            <a:r>
              <a:rPr lang="fr-FR" dirty="0"/>
              <a:t>un accès WIFI au public (type aéroport, hôtels, restaurants).</a:t>
            </a:r>
          </a:p>
          <a:p>
            <a:pPr algn="just">
              <a:defRPr/>
            </a:pPr>
            <a:endParaRPr lang="fr-FR" dirty="0"/>
          </a:p>
        </p:txBody>
      </p:sp>
      <p:sp>
        <p:nvSpPr>
          <p:cNvPr id="8196"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40E035DF-0E80-48E1-BE80-96C93DC7C32C}" type="slidenum">
              <a:rPr lang="en-GB" sz="1200" smtClean="0">
                <a:solidFill>
                  <a:schemeClr val="bg1"/>
                </a:solidFill>
              </a:rPr>
              <a:pPr/>
              <a:t>5</a:t>
            </a:fld>
            <a:endParaRPr lang="en-GB" sz="1200" smtClean="0">
              <a:solidFill>
                <a:schemeClr val="bg1"/>
              </a:solidFill>
            </a:endParaRPr>
          </a:p>
        </p:txBody>
      </p:sp>
      <p:pic>
        <p:nvPicPr>
          <p:cNvPr id="819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8163" y="4635500"/>
            <a:ext cx="3724275"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349250" y="322263"/>
            <a:ext cx="7829550" cy="693737"/>
          </a:xfrm>
        </p:spPr>
        <p:txBody>
          <a:bodyPr/>
          <a:lstStyle/>
          <a:p>
            <a:r>
              <a:rPr lang="fr-FR" smtClean="0"/>
              <a:t>Qui sera concerné par l’obligation de notification? </a:t>
            </a:r>
          </a:p>
        </p:txBody>
      </p:sp>
      <p:sp>
        <p:nvSpPr>
          <p:cNvPr id="3" name="Espace réservé du contenu 2"/>
          <p:cNvSpPr>
            <a:spLocks noGrp="1"/>
          </p:cNvSpPr>
          <p:nvPr>
            <p:ph idx="1"/>
          </p:nvPr>
        </p:nvSpPr>
        <p:spPr>
          <a:xfrm>
            <a:off x="304800" y="1130300"/>
            <a:ext cx="8432800" cy="5092700"/>
          </a:xfrm>
        </p:spPr>
        <p:txBody>
          <a:bodyPr/>
          <a:lstStyle/>
          <a:p>
            <a:pPr algn="just">
              <a:defRPr/>
            </a:pPr>
            <a:r>
              <a:rPr lang="fr-FR" dirty="0" smtClean="0"/>
              <a:t>Selon la proposition de règlement, </a:t>
            </a:r>
            <a:r>
              <a:rPr lang="fr-FR" b="0" dirty="0" smtClean="0"/>
              <a:t>l’obligation s’imposera à tout « </a:t>
            </a:r>
            <a:r>
              <a:rPr lang="fr-FR" b="0" i="1" dirty="0" smtClean="0"/>
              <a:t>responsable </a:t>
            </a:r>
            <a:r>
              <a:rPr lang="fr-FR" b="0" i="1" dirty="0"/>
              <a:t>de </a:t>
            </a:r>
            <a:r>
              <a:rPr lang="fr-FR" b="0" i="1" dirty="0" smtClean="0"/>
              <a:t>traitement </a:t>
            </a:r>
            <a:r>
              <a:rPr lang="fr-FR" b="0" dirty="0" smtClean="0"/>
              <a:t>» (Art. 30 à 32)</a:t>
            </a:r>
          </a:p>
          <a:p>
            <a:pPr algn="just">
              <a:defRPr/>
            </a:pPr>
            <a:r>
              <a:rPr lang="fr-FR" b="0" dirty="0" smtClean="0"/>
              <a:t>Des </a:t>
            </a:r>
            <a:r>
              <a:rPr lang="fr-FR" b="0" dirty="0"/>
              <a:t>obligations spécifiques assorties de sanctions pécuniaires </a:t>
            </a:r>
            <a:r>
              <a:rPr lang="fr-FR" b="0" dirty="0" smtClean="0"/>
              <a:t>seront </a:t>
            </a:r>
            <a:r>
              <a:rPr lang="fr-FR" b="0" dirty="0"/>
              <a:t>également à la charge </a:t>
            </a:r>
            <a:r>
              <a:rPr lang="fr-FR" b="0" dirty="0" smtClean="0"/>
              <a:t>«</a:t>
            </a:r>
            <a:r>
              <a:rPr lang="fr-FR" b="0" i="1" dirty="0" smtClean="0"/>
              <a:t> des </a:t>
            </a:r>
            <a:r>
              <a:rPr lang="fr-FR" b="0" i="1" dirty="0"/>
              <a:t>sous-traitants traitant les données personnelles pour le compte des responsables de </a:t>
            </a:r>
            <a:r>
              <a:rPr lang="fr-FR" b="0" i="1" dirty="0" smtClean="0"/>
              <a:t>traitement</a:t>
            </a:r>
            <a:r>
              <a:rPr lang="fr-FR" b="0" dirty="0" smtClean="0"/>
              <a:t> » </a:t>
            </a:r>
            <a:r>
              <a:rPr lang="fr-FR" b="0" dirty="0"/>
              <a:t>(par exemple les fournisseurs de solutions de </a:t>
            </a:r>
            <a:r>
              <a:rPr lang="fr-FR" b="0" dirty="0" err="1"/>
              <a:t>cloud</a:t>
            </a:r>
            <a:r>
              <a:rPr lang="fr-FR" b="0" dirty="0"/>
              <a:t> </a:t>
            </a:r>
            <a:r>
              <a:rPr lang="fr-FR" b="0" dirty="0" err="1"/>
              <a:t>computing</a:t>
            </a:r>
            <a:r>
              <a:rPr lang="fr-FR" b="0" dirty="0" smtClean="0"/>
              <a:t>)</a:t>
            </a:r>
          </a:p>
          <a:p>
            <a:pPr marL="0" indent="0" algn="just">
              <a:buFont typeface="Wingdings" pitchFamily="2" charset="2"/>
              <a:buNone/>
              <a:defRPr/>
            </a:pPr>
            <a:endParaRPr lang="fr-FR" sz="800" b="0" dirty="0" smtClean="0"/>
          </a:p>
          <a:p>
            <a:pPr lvl="1" algn="just">
              <a:defRPr/>
            </a:pPr>
            <a:r>
              <a:rPr lang="fr-FR" b="1" dirty="0" smtClean="0"/>
              <a:t>Responsable de traitement </a:t>
            </a:r>
            <a:r>
              <a:rPr lang="fr-FR" dirty="0" smtClean="0"/>
              <a:t>: personne physique ou morale, autorité publique, service ou tout autre organisme qui, seul ou conjointement avec d’autres, détermine les finalités, les conditions et les moyens du traitement de données à caractère personnel (…)</a:t>
            </a:r>
          </a:p>
          <a:p>
            <a:pPr marL="344488" lvl="1" indent="0" algn="just">
              <a:buFont typeface="Webdings" pitchFamily="18" charset="2"/>
              <a:buNone/>
              <a:defRPr/>
            </a:pPr>
            <a:endParaRPr lang="fr-FR" dirty="0" smtClean="0"/>
          </a:p>
          <a:p>
            <a:pPr lvl="1" algn="just">
              <a:defRPr/>
            </a:pPr>
            <a:r>
              <a:rPr lang="fr-FR" b="1" dirty="0" smtClean="0"/>
              <a:t>Sous-traitant </a:t>
            </a:r>
            <a:r>
              <a:rPr lang="fr-FR" dirty="0" smtClean="0"/>
              <a:t>:  personne physique ou morale, autorité publique, service ou tout autre organisme qui traite des données à caractère personnel pour le compte du responsable du traitement</a:t>
            </a:r>
          </a:p>
          <a:p>
            <a:pPr lvl="1" algn="just">
              <a:defRPr/>
            </a:pPr>
            <a:endParaRPr lang="fr-FR" sz="1800" dirty="0"/>
          </a:p>
          <a:p>
            <a:pPr algn="just">
              <a:defRPr/>
            </a:pPr>
            <a:endParaRPr lang="fr-FR" b="0" dirty="0"/>
          </a:p>
          <a:p>
            <a:pPr algn="just">
              <a:defRPr/>
            </a:pPr>
            <a:endParaRPr lang="fr-FR" dirty="0"/>
          </a:p>
        </p:txBody>
      </p:sp>
      <p:sp>
        <p:nvSpPr>
          <p:cNvPr id="9220"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1046EC56-DF26-4F59-8B46-B672415A66B4}" type="slidenum">
              <a:rPr lang="en-GB" sz="1200" smtClean="0">
                <a:solidFill>
                  <a:schemeClr val="bg1"/>
                </a:solidFill>
              </a:rPr>
              <a:pPr/>
              <a:t>6</a:t>
            </a:fld>
            <a:endParaRPr lang="en-GB" sz="12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7800" y="215900"/>
            <a:ext cx="8318500" cy="736600"/>
          </a:xfrm>
        </p:spPr>
        <p:txBody>
          <a:bodyPr/>
          <a:lstStyle/>
          <a:p>
            <a:r>
              <a:rPr lang="fr-FR" smtClean="0"/>
              <a:t>Quel est le champ d’application territorial de l’obligation ? </a:t>
            </a:r>
          </a:p>
        </p:txBody>
      </p:sp>
      <p:sp>
        <p:nvSpPr>
          <p:cNvPr id="3" name="Espace réservé du contenu 2"/>
          <p:cNvSpPr>
            <a:spLocks noGrp="1"/>
          </p:cNvSpPr>
          <p:nvPr>
            <p:ph idx="1"/>
          </p:nvPr>
        </p:nvSpPr>
        <p:spPr>
          <a:xfrm>
            <a:off x="317500" y="1003300"/>
            <a:ext cx="8547100" cy="5089525"/>
          </a:xfrm>
        </p:spPr>
        <p:txBody>
          <a:bodyPr/>
          <a:lstStyle/>
          <a:p>
            <a:pPr algn="just">
              <a:defRPr/>
            </a:pPr>
            <a:r>
              <a:rPr lang="fr-FR" dirty="0" smtClean="0"/>
              <a:t>Les règles françaises issues de la loi IFL telles que modifiées par la directive « Paquet Telecom » s’appliquent :</a:t>
            </a:r>
          </a:p>
          <a:p>
            <a:pPr lvl="1" algn="just">
              <a:defRPr/>
            </a:pPr>
            <a:r>
              <a:rPr lang="fr-FR" dirty="0" smtClean="0"/>
              <a:t>au responsable des données traitées dans le cadre de la « </a:t>
            </a:r>
            <a:r>
              <a:rPr lang="fr-FR" i="1" dirty="0" smtClean="0"/>
              <a:t>fourniture de services de communications électroniques ouverts au public </a:t>
            </a:r>
            <a:r>
              <a:rPr lang="fr-FR" dirty="0" smtClean="0"/>
              <a:t>», incluant les fournisseurs «</a:t>
            </a:r>
            <a:r>
              <a:rPr lang="fr-FR" i="1" dirty="0" smtClean="0"/>
              <a:t>prenant en charge les dispositifs de collecte de donnée et d’identification </a:t>
            </a:r>
            <a:r>
              <a:rPr lang="fr-FR" dirty="0" smtClean="0"/>
              <a:t>» </a:t>
            </a:r>
            <a:r>
              <a:rPr lang="fr-FR" b="1" dirty="0" smtClean="0"/>
              <a:t>établis sur le territoire français  </a:t>
            </a:r>
            <a:r>
              <a:rPr lang="fr-FR" dirty="0" smtClean="0"/>
              <a:t>;</a:t>
            </a:r>
          </a:p>
          <a:p>
            <a:pPr lvl="1" algn="just">
              <a:defRPr/>
            </a:pPr>
            <a:r>
              <a:rPr lang="fr-FR" dirty="0" smtClean="0"/>
              <a:t>Dont le responsable, sans être établi sur le territoire français ou sur celui d'un autre Etat membre de la Communauté européenne, </a:t>
            </a:r>
            <a:r>
              <a:rPr lang="fr-FR" b="1" dirty="0" smtClean="0"/>
              <a:t>recourt à des moyens de traitement situés sur le territoire français</a:t>
            </a:r>
            <a:r>
              <a:rPr lang="fr-FR" dirty="0" smtClean="0"/>
              <a:t>, à l'exclusion des traitements qui ne sont utilisés qu'à des fins de transit sur ce territoire ou sur celui d'un autre Etat membre de la Communauté européenne.</a:t>
            </a:r>
            <a:endParaRPr lang="fr-FR" sz="800" dirty="0" smtClean="0"/>
          </a:p>
          <a:p>
            <a:pPr algn="just">
              <a:defRPr/>
            </a:pPr>
            <a:r>
              <a:rPr lang="fr-FR" b="0" dirty="0" smtClean="0"/>
              <a:t>Si un même responsable du traitement est établi sur le territoire de plusieurs États membres, il doit prendre les mesures nécessaires pour assurer le respect, par chacun de ses établissements, </a:t>
            </a:r>
            <a:r>
              <a:rPr lang="fr-FR" dirty="0" smtClean="0"/>
              <a:t>des obligations prévues par le droit national applicable</a:t>
            </a:r>
            <a:r>
              <a:rPr lang="fr-FR" b="0" dirty="0" smtClean="0"/>
              <a:t> issue de la transposition de la directive « Paquet Telecom »</a:t>
            </a:r>
          </a:p>
          <a:p>
            <a:pPr marL="0" indent="0">
              <a:buFont typeface="Wingdings" pitchFamily="2" charset="2"/>
              <a:buNone/>
              <a:defRPr/>
            </a:pPr>
            <a:endParaRPr lang="fr-FR" b="0" dirty="0" smtClean="0"/>
          </a:p>
          <a:p>
            <a:pPr lvl="1">
              <a:defRPr/>
            </a:pPr>
            <a:endParaRPr lang="fr-FR" dirty="0"/>
          </a:p>
          <a:p>
            <a:pPr>
              <a:defRPr/>
            </a:pPr>
            <a:endParaRPr lang="fr-FR" dirty="0" smtClean="0"/>
          </a:p>
          <a:p>
            <a:pPr marL="0" indent="0">
              <a:buFont typeface="Wingdings" pitchFamily="2" charset="2"/>
              <a:buNone/>
              <a:defRPr/>
            </a:pPr>
            <a:endParaRPr lang="fr-FR" dirty="0" smtClean="0"/>
          </a:p>
        </p:txBody>
      </p:sp>
      <p:sp>
        <p:nvSpPr>
          <p:cNvPr id="10244"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25BAFC16-42C0-48AE-B60E-8ADB77BB762C}" type="slidenum">
              <a:rPr lang="en-GB" sz="1200" smtClean="0">
                <a:solidFill>
                  <a:schemeClr val="bg1"/>
                </a:solidFill>
              </a:rPr>
              <a:pPr/>
              <a:t>7</a:t>
            </a:fld>
            <a:endParaRPr lang="en-GB" sz="120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355600" y="241300"/>
            <a:ext cx="7888288" cy="736600"/>
          </a:xfrm>
        </p:spPr>
        <p:txBody>
          <a:bodyPr/>
          <a:lstStyle/>
          <a:p>
            <a:r>
              <a:rPr lang="fr-FR" smtClean="0"/>
              <a:t>Quand notifier ?</a:t>
            </a:r>
          </a:p>
        </p:txBody>
      </p:sp>
      <p:sp>
        <p:nvSpPr>
          <p:cNvPr id="3" name="Espace réservé du contenu 2"/>
          <p:cNvSpPr>
            <a:spLocks noGrp="1"/>
          </p:cNvSpPr>
          <p:nvPr>
            <p:ph idx="1"/>
          </p:nvPr>
        </p:nvSpPr>
        <p:spPr>
          <a:xfrm>
            <a:off x="165100" y="1028700"/>
            <a:ext cx="8648700" cy="5064125"/>
          </a:xfrm>
        </p:spPr>
        <p:txBody>
          <a:bodyPr/>
          <a:lstStyle/>
          <a:p>
            <a:pPr algn="just">
              <a:defRPr/>
            </a:pPr>
            <a:r>
              <a:rPr lang="fr-FR" dirty="0" smtClean="0"/>
              <a:t>Selon l’ordonnance</a:t>
            </a:r>
            <a:r>
              <a:rPr lang="fr-FR" b="0" dirty="0" smtClean="0"/>
              <a:t>, l’obligation </a:t>
            </a:r>
            <a:r>
              <a:rPr lang="fr-FR" b="0" dirty="0"/>
              <a:t>de notification doit être faite « </a:t>
            </a:r>
            <a:r>
              <a:rPr lang="fr-FR" i="1" dirty="0"/>
              <a:t>sans délai </a:t>
            </a:r>
            <a:r>
              <a:rPr lang="fr-FR" b="0" dirty="0" smtClean="0"/>
              <a:t>» (Art. 38).</a:t>
            </a:r>
          </a:p>
          <a:p>
            <a:pPr lvl="1" algn="just">
              <a:defRPr/>
            </a:pPr>
            <a:r>
              <a:rPr lang="fr-FR" dirty="0" smtClean="0"/>
              <a:t>L’ordonnance </a:t>
            </a:r>
            <a:r>
              <a:rPr lang="fr-FR" dirty="0"/>
              <a:t>ne précise pas les modalités techniques d’alertes constituant le point </a:t>
            </a:r>
            <a:r>
              <a:rPr lang="fr-FR" dirty="0" smtClean="0"/>
              <a:t>de départ </a:t>
            </a:r>
            <a:r>
              <a:rPr lang="fr-FR" dirty="0"/>
              <a:t>de la notification, et qui devront nécessairement être mises en </a:t>
            </a:r>
            <a:r>
              <a:rPr lang="fr-FR" dirty="0" smtClean="0"/>
              <a:t>œuvre </a:t>
            </a:r>
            <a:r>
              <a:rPr lang="fr-FR" dirty="0"/>
              <a:t>par </a:t>
            </a:r>
            <a:r>
              <a:rPr lang="fr-FR" dirty="0" smtClean="0"/>
              <a:t>les fournisseurs</a:t>
            </a:r>
            <a:r>
              <a:rPr lang="fr-FR" dirty="0"/>
              <a:t>, permettant par exemple de constater l’existence d’une intrusion ayant </a:t>
            </a:r>
            <a:r>
              <a:rPr lang="fr-FR" dirty="0" smtClean="0"/>
              <a:t>entrainé la </a:t>
            </a:r>
            <a:r>
              <a:rPr lang="fr-FR" dirty="0"/>
              <a:t>violation des données personnelles traitées</a:t>
            </a:r>
            <a:r>
              <a:rPr lang="fr-FR" dirty="0" smtClean="0"/>
              <a:t>.</a:t>
            </a:r>
            <a:endParaRPr lang="fr-FR" sz="3000" dirty="0" smtClean="0"/>
          </a:p>
          <a:p>
            <a:pPr algn="just">
              <a:defRPr/>
            </a:pPr>
            <a:r>
              <a:rPr lang="fr-FR" dirty="0" smtClean="0"/>
              <a:t>Selon la proposition de règlement, </a:t>
            </a:r>
            <a:r>
              <a:rPr lang="fr-FR" b="0" dirty="0"/>
              <a:t>l’obligation de notification </a:t>
            </a:r>
            <a:r>
              <a:rPr lang="fr-FR" b="0" dirty="0" smtClean="0"/>
              <a:t>devra être </a:t>
            </a:r>
            <a:r>
              <a:rPr lang="fr-FR" b="0" dirty="0"/>
              <a:t>faite </a:t>
            </a:r>
            <a:r>
              <a:rPr lang="fr-FR" b="0" dirty="0" smtClean="0"/>
              <a:t> </a:t>
            </a:r>
            <a:r>
              <a:rPr lang="fr-FR" b="0" dirty="0"/>
              <a:t>« </a:t>
            </a:r>
            <a:r>
              <a:rPr lang="fr-FR" b="0" i="1" dirty="0"/>
              <a:t>sans retard injustifié, et si possible 24 heures au plus tard après en avoir pris connaissance</a:t>
            </a:r>
            <a:r>
              <a:rPr lang="fr-FR" b="0" dirty="0"/>
              <a:t> </a:t>
            </a:r>
            <a:r>
              <a:rPr lang="fr-FR" b="0" dirty="0" smtClean="0"/>
              <a:t>» (Art.31)</a:t>
            </a:r>
          </a:p>
          <a:p>
            <a:pPr lvl="1" algn="just">
              <a:defRPr/>
            </a:pPr>
            <a:r>
              <a:rPr lang="fr-FR" dirty="0" smtClean="0"/>
              <a:t>Si </a:t>
            </a:r>
            <a:r>
              <a:rPr lang="fr-FR" dirty="0"/>
              <a:t>la notification intervient après le délai, une </a:t>
            </a:r>
            <a:r>
              <a:rPr lang="fr-FR" dirty="0" smtClean="0"/>
              <a:t>justification</a:t>
            </a:r>
          </a:p>
          <a:p>
            <a:pPr marL="344488" lvl="1" indent="0" algn="just">
              <a:buFont typeface="Webdings" pitchFamily="18" charset="2"/>
              <a:buNone/>
              <a:defRPr/>
            </a:pPr>
            <a:r>
              <a:rPr lang="fr-FR" dirty="0" smtClean="0"/>
              <a:t> </a:t>
            </a:r>
            <a:r>
              <a:rPr lang="fr-FR" dirty="0"/>
              <a:t>du retard devra être donnée</a:t>
            </a:r>
          </a:p>
          <a:p>
            <a:pPr algn="just">
              <a:defRPr/>
            </a:pPr>
            <a:endParaRPr lang="fr-FR" dirty="0"/>
          </a:p>
        </p:txBody>
      </p:sp>
      <p:sp>
        <p:nvSpPr>
          <p:cNvPr id="11268" name="Espace réservé du numéro de diapositive 3"/>
          <p:cNvSpPr>
            <a:spLocks noGrp="1"/>
          </p:cNvSpPr>
          <p:nvPr>
            <p:ph type="sldNum" sz="quarter" idx="10"/>
          </p:nvPr>
        </p:nvSpPr>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fld id="{AB2C5300-B256-4BC7-943D-D266A6EBF5EF}" type="slidenum">
              <a:rPr lang="en-GB" sz="1200" smtClean="0">
                <a:solidFill>
                  <a:schemeClr val="bg1"/>
                </a:solidFill>
              </a:rPr>
              <a:pPr/>
              <a:t>8</a:t>
            </a:fld>
            <a:endParaRPr lang="en-GB" sz="1200" smtClean="0">
              <a:solidFill>
                <a:schemeClr val="bg1"/>
              </a:solidFill>
            </a:endParaRPr>
          </a:p>
        </p:txBody>
      </p:sp>
      <p:pic>
        <p:nvPicPr>
          <p:cNvPr id="1126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9050" y="3797300"/>
            <a:ext cx="2171700" cy="273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E60028"/>
      </a:dk2>
      <a:lt2>
        <a:srgbClr val="960000"/>
      </a:lt2>
      <a:accent1>
        <a:srgbClr val="DDDDDD"/>
      </a:accent1>
      <a:accent2>
        <a:srgbClr val="C0C0C0"/>
      </a:accent2>
      <a:accent3>
        <a:srgbClr val="FFFFFF"/>
      </a:accent3>
      <a:accent4>
        <a:srgbClr val="000000"/>
      </a:accent4>
      <a:accent5>
        <a:srgbClr val="EBEBEB"/>
      </a:accent5>
      <a:accent6>
        <a:srgbClr val="AEAEAE"/>
      </a:accent6>
      <a:hlink>
        <a:srgbClr val="FE9A9A"/>
      </a:hlink>
      <a:folHlink>
        <a:srgbClr val="6E6E6E"/>
      </a:folHlink>
    </a:clrScheme>
    <a:fontScheme name="Blan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E60028"/>
        </a:dk2>
        <a:lt2>
          <a:srgbClr val="960000"/>
        </a:lt2>
        <a:accent1>
          <a:srgbClr val="DDDDDD"/>
        </a:accent1>
        <a:accent2>
          <a:srgbClr val="C0C0C0"/>
        </a:accent2>
        <a:accent3>
          <a:srgbClr val="FFFFFF"/>
        </a:accent3>
        <a:accent4>
          <a:srgbClr val="000000"/>
        </a:accent4>
        <a:accent5>
          <a:srgbClr val="EBEBEB"/>
        </a:accent5>
        <a:accent6>
          <a:srgbClr val="AEAEAE"/>
        </a:accent6>
        <a:hlink>
          <a:srgbClr val="FE9A9A"/>
        </a:hlink>
        <a:folHlink>
          <a:srgbClr val="6E6E6E"/>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E60028"/>
        </a:dk2>
        <a:lt2>
          <a:srgbClr val="6E6E6E"/>
        </a:lt2>
        <a:accent1>
          <a:srgbClr val="6E6E6E"/>
        </a:accent1>
        <a:accent2>
          <a:srgbClr val="F2900E"/>
        </a:accent2>
        <a:accent3>
          <a:srgbClr val="FFFFFF"/>
        </a:accent3>
        <a:accent4>
          <a:srgbClr val="000000"/>
        </a:accent4>
        <a:accent5>
          <a:srgbClr val="BABABA"/>
        </a:accent5>
        <a:accent6>
          <a:srgbClr val="DB820C"/>
        </a:accent6>
        <a:hlink>
          <a:srgbClr val="534BB5"/>
        </a:hlink>
        <a:folHlink>
          <a:srgbClr val="32912A"/>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E60028"/>
        </a:dk2>
        <a:lt2>
          <a:srgbClr val="6E6E6E"/>
        </a:lt2>
        <a:accent1>
          <a:srgbClr val="AFAFAF"/>
        </a:accent1>
        <a:accent2>
          <a:srgbClr val="FFA375"/>
        </a:accent2>
        <a:accent3>
          <a:srgbClr val="FFFFFF"/>
        </a:accent3>
        <a:accent4>
          <a:srgbClr val="000000"/>
        </a:accent4>
        <a:accent5>
          <a:srgbClr val="D4D4D4"/>
        </a:accent5>
        <a:accent6>
          <a:srgbClr val="E79369"/>
        </a:accent6>
        <a:hlink>
          <a:srgbClr val="A7A3D9"/>
        </a:hlink>
        <a:folHlink>
          <a:srgbClr val="84D9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11643</TotalTime>
  <Words>1115</Words>
  <Application>Microsoft Office PowerPoint</Application>
  <PresentationFormat>Affichage à l'écran (4:3)</PresentationFormat>
  <Paragraphs>177</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Blank</vt:lpstr>
      <vt:lpstr>L’obligation de notification des violations de données personnelles   Ordonnance 2011-1012 du 24 août 2011 http://legifrance.gouv.fr/affichTexte.do?cidTexte=JORFTEXT000024502658&amp;categorieLien=id   Proposition de règlement relatif à la protection des personnes physiques à l’égard du  traitement des données à caractère personnel et  à la libre circulation de ces données  http://ec.europa.eu/justice/data-protection/document/review2012/com_2012_11_fr.pdf   </vt:lpstr>
      <vt:lpstr>Plan</vt:lpstr>
      <vt:lpstr>Quel est le référentiel légal de l’obligation ?</vt:lpstr>
      <vt:lpstr>Diapositive 3</vt:lpstr>
      <vt:lpstr>Qu’est ce qu’une violation de données personnelles ?</vt:lpstr>
      <vt:lpstr>Qui est concerné par l’obligation de notification? </vt:lpstr>
      <vt:lpstr>Qui sera concerné par l’obligation de notification? </vt:lpstr>
      <vt:lpstr>Quel est le champ d’application territorial de l’obligation ? </vt:lpstr>
      <vt:lpstr>Quand notifier ?</vt:lpstr>
      <vt:lpstr>A qui notifier ?</vt:lpstr>
      <vt:lpstr>Quelles sont les modalités pour notifier ? </vt:lpstr>
      <vt:lpstr>Quelles seront les modalités pour notifier ? </vt:lpstr>
      <vt:lpstr>Quelles sont les obligations associées ?</vt:lpstr>
      <vt:lpstr>Quelles seront les obligations associées ?</vt:lpstr>
      <vt:lpstr>Quelles sont les sanctions?</vt:lpstr>
      <vt:lpstr>Contact</vt:lpstr>
    </vt:vector>
  </TitlesOfParts>
  <Company>SOCIETE GENERALE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Sécurité des Systèmes d’Information</dc:title>
  <dc:creator>ITEC/SEC</dc:creator>
  <cp:lastModifiedBy>Emmanuelle  LAMANDE</cp:lastModifiedBy>
  <cp:revision>1035</cp:revision>
  <cp:lastPrinted>2012-03-26T15:40:25Z</cp:lastPrinted>
  <dcterms:created xsi:type="dcterms:W3CDTF">2006-05-16T14:33:18Z</dcterms:created>
  <dcterms:modified xsi:type="dcterms:W3CDTF">2013-04-19T14:32:16Z</dcterms:modified>
</cp:coreProperties>
</file>